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3" r:id="rId2"/>
    <p:sldId id="304" r:id="rId3"/>
    <p:sldId id="256" r:id="rId4"/>
    <p:sldId id="280" r:id="rId5"/>
    <p:sldId id="281" r:id="rId6"/>
    <p:sldId id="282" r:id="rId7"/>
    <p:sldId id="283" r:id="rId8"/>
    <p:sldId id="284" r:id="rId9"/>
    <p:sldId id="285" r:id="rId10"/>
    <p:sldId id="286" r:id="rId11"/>
    <p:sldId id="287" r:id="rId12"/>
    <p:sldId id="288" r:id="rId13"/>
    <p:sldId id="289" r:id="rId14"/>
    <p:sldId id="290" r:id="rId15"/>
    <p:sldId id="291" r:id="rId16"/>
    <p:sldId id="292" r:id="rId17"/>
    <p:sldId id="293" r:id="rId18"/>
    <p:sldId id="295" r:id="rId19"/>
    <p:sldId id="294" r:id="rId20"/>
    <p:sldId id="296" r:id="rId21"/>
    <p:sldId id="297" r:id="rId22"/>
    <p:sldId id="298" r:id="rId23"/>
    <p:sldId id="299" r:id="rId24"/>
    <p:sldId id="300" r:id="rId25"/>
    <p:sldId id="301" r:id="rId26"/>
    <p:sldId id="273"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3106655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735364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4041509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190979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382918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AE4B87-3F07-4566-BF7B-7F50D383672D}"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4010520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AE4B87-3F07-4566-BF7B-7F50D383672D}" type="datetimeFigureOut">
              <a:rPr lang="en-US" smtClean="0"/>
              <a:t>4/18/2024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3786235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AE4B87-3F07-4566-BF7B-7F50D383672D}" type="datetimeFigureOut">
              <a:rPr lang="en-US" smtClean="0"/>
              <a:t>4/18/2024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77319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AE4B87-3F07-4566-BF7B-7F50D383672D}" type="datetimeFigureOut">
              <a:rPr lang="en-US" smtClean="0"/>
              <a:t>4/18/2024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971326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AE4B87-3F07-4566-BF7B-7F50D383672D}"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450876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AE4B87-3F07-4566-BF7B-7F50D383672D}"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1413402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AE4B87-3F07-4566-BF7B-7F50D383672D}" type="datetimeFigureOut">
              <a:rPr lang="en-US" smtClean="0"/>
              <a:t>4/18/2024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1F7911-B48A-445E-B31E-A25E310A8EA4}" type="slidenum">
              <a:rPr lang="en-US" smtClean="0"/>
              <a:t>‹#›</a:t>
            </a:fld>
            <a:endParaRPr lang="en-US"/>
          </a:p>
        </p:txBody>
      </p:sp>
      <p:pic>
        <p:nvPicPr>
          <p:cNvPr id="7" name="Picture 6" descr="download.png"/>
          <p:cNvPicPr>
            <a:picLocks noChangeAspect="1"/>
          </p:cNvPicPr>
          <p:nvPr userDrawn="1"/>
        </p:nvPicPr>
        <p:blipFill>
          <a:blip r:embed="rId13" cstate="print"/>
          <a:stretch>
            <a:fillRect/>
          </a:stretch>
        </p:blipFill>
        <p:spPr>
          <a:xfrm>
            <a:off x="7536068" y="0"/>
            <a:ext cx="1607931" cy="609600"/>
          </a:xfrm>
          <a:prstGeom prst="rect">
            <a:avLst/>
          </a:prstGeom>
        </p:spPr>
      </p:pic>
      <p:sp>
        <p:nvSpPr>
          <p:cNvPr id="8" name="TextBox 7"/>
          <p:cNvSpPr txBox="1"/>
          <p:nvPr userDrawn="1"/>
        </p:nvSpPr>
        <p:spPr>
          <a:xfrm>
            <a:off x="0" y="6550223"/>
            <a:ext cx="9144000" cy="307777"/>
          </a:xfrm>
          <a:prstGeom prst="rect">
            <a:avLst/>
          </a:prstGeom>
          <a:solidFill>
            <a:schemeClr val="accent1">
              <a:lumMod val="75000"/>
            </a:schemeClr>
          </a:solid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bg1"/>
                </a:solidFill>
                <a:latin typeface="Cambria" pitchFamily="18" charset="0"/>
                <a:ea typeface="+mn-ea"/>
                <a:cs typeface="+mn-cs"/>
              </a:rPr>
              <a:t>Fundamentals of Plant Pathology                                                                                                                        </a:t>
            </a:r>
            <a:r>
              <a:rPr lang="en-US" sz="1400" b="1" dirty="0" smtClean="0">
                <a:solidFill>
                  <a:schemeClr val="bg1"/>
                </a:solidFill>
                <a:latin typeface="Cambria" pitchFamily="18" charset="0"/>
              </a:rPr>
              <a:t>Mr. </a:t>
            </a:r>
            <a:r>
              <a:rPr lang="en-US" sz="1400" b="1" dirty="0" err="1" smtClean="0">
                <a:solidFill>
                  <a:schemeClr val="bg1"/>
                </a:solidFill>
                <a:latin typeface="Cambria" pitchFamily="18" charset="0"/>
              </a:rPr>
              <a:t>Vikash</a:t>
            </a:r>
            <a:r>
              <a:rPr lang="en-US" sz="1400" b="1" dirty="0" smtClean="0">
                <a:solidFill>
                  <a:schemeClr val="bg1"/>
                </a:solidFill>
                <a:latin typeface="Cambria" pitchFamily="18" charset="0"/>
              </a:rPr>
              <a:t> Kumar</a:t>
            </a:r>
          </a:p>
        </p:txBody>
      </p:sp>
    </p:spTree>
    <p:extLst>
      <p:ext uri="{BB962C8B-B14F-4D97-AF65-F5344CB8AC3E}">
        <p14:creationId xmlns:p14="http://schemas.microsoft.com/office/powerpoint/2010/main" val="1484335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1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7.xml"/><Relationship Id="rId4" Type="http://schemas.openxmlformats.org/officeDocument/2006/relationships/image" Target="../media/image13.jpg"/></Relationships>
</file>

<file path=ppt/slides/_rels/slide2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image" Target="../media/image20.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09600"/>
            <a:ext cx="9144000" cy="4708981"/>
          </a:xfrm>
          <a:prstGeom prst="rect">
            <a:avLst/>
          </a:prstGeom>
        </p:spPr>
        <p:txBody>
          <a:bodyPr wrap="square">
            <a:spAutoFit/>
          </a:bodyPr>
          <a:lstStyle/>
          <a:p>
            <a:pPr algn="ctr">
              <a:lnSpc>
                <a:spcPct val="150000"/>
              </a:lnSpc>
            </a:pPr>
            <a:r>
              <a:rPr lang="en-US" sz="3200" b="1" dirty="0"/>
              <a:t>Course Name: Fundamentals of Plant Pathology </a:t>
            </a:r>
            <a:endParaRPr lang="en-US" sz="3200" dirty="0"/>
          </a:p>
          <a:p>
            <a:pPr algn="ctr">
              <a:lnSpc>
                <a:spcPct val="150000"/>
              </a:lnSpc>
            </a:pPr>
            <a:r>
              <a:rPr lang="en-US" sz="3200" b="1" dirty="0"/>
              <a:t>Course Code: 20013600 </a:t>
            </a:r>
            <a:endParaRPr lang="en-US" sz="3200" b="1" dirty="0" smtClean="0"/>
          </a:p>
          <a:p>
            <a:pPr algn="ctr">
              <a:lnSpc>
                <a:spcPct val="150000"/>
              </a:lnSpc>
            </a:pPr>
            <a:endParaRPr lang="en-US" sz="3200" b="1" dirty="0" smtClean="0"/>
          </a:p>
          <a:p>
            <a:pPr algn="ctr">
              <a:lnSpc>
                <a:spcPct val="150000"/>
              </a:lnSpc>
            </a:pPr>
            <a:endParaRPr lang="en-US" sz="3200" b="1" dirty="0"/>
          </a:p>
          <a:p>
            <a:pPr algn="ctr">
              <a:lnSpc>
                <a:spcPct val="150000"/>
              </a:lnSpc>
            </a:pPr>
            <a:r>
              <a:rPr lang="en-US" sz="3600" b="1" dirty="0" smtClean="0">
                <a:solidFill>
                  <a:srgbClr val="FF0000"/>
                </a:solidFill>
              </a:rPr>
              <a:t>Mr. </a:t>
            </a:r>
            <a:r>
              <a:rPr lang="en-US" sz="3600" b="1" dirty="0" err="1" smtClean="0">
                <a:solidFill>
                  <a:srgbClr val="FF0000"/>
                </a:solidFill>
              </a:rPr>
              <a:t>Vikash</a:t>
            </a:r>
            <a:r>
              <a:rPr lang="en-US" sz="3600" b="1" dirty="0" smtClean="0">
                <a:solidFill>
                  <a:srgbClr val="FF0000"/>
                </a:solidFill>
              </a:rPr>
              <a:t> Kumar</a:t>
            </a:r>
          </a:p>
          <a:p>
            <a:pPr algn="ctr">
              <a:lnSpc>
                <a:spcPct val="150000"/>
              </a:lnSpc>
            </a:pPr>
            <a:r>
              <a:rPr lang="en-US" sz="3600" dirty="0" smtClean="0">
                <a:solidFill>
                  <a:srgbClr val="FF0000"/>
                </a:solidFill>
              </a:rPr>
              <a:t>(Assistant Professor)</a:t>
            </a:r>
          </a:p>
        </p:txBody>
      </p:sp>
    </p:spTree>
    <p:extLst>
      <p:ext uri="{BB962C8B-B14F-4D97-AF65-F5344CB8AC3E}">
        <p14:creationId xmlns:p14="http://schemas.microsoft.com/office/powerpoint/2010/main" val="2869814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57200"/>
            <a:ext cx="8915400" cy="5078313"/>
          </a:xfrm>
          <a:prstGeom prst="rect">
            <a:avLst/>
          </a:prstGeom>
        </p:spPr>
        <p:txBody>
          <a:bodyPr wrap="square">
            <a:spAutoFit/>
          </a:bodyPr>
          <a:lstStyle/>
          <a:p>
            <a:pPr algn="just">
              <a:lnSpc>
                <a:spcPct val="200000"/>
              </a:lnSpc>
            </a:pPr>
            <a:r>
              <a:rPr lang="en-US" sz="2400" b="1" dirty="0" smtClean="0">
                <a:solidFill>
                  <a:srgbClr val="FF0000"/>
                </a:solidFill>
              </a:rPr>
              <a:t>Immune</a:t>
            </a:r>
            <a:r>
              <a:rPr lang="en-US" sz="2200" b="1" dirty="0">
                <a:solidFill>
                  <a:srgbClr val="FF0000"/>
                </a:solidFill>
              </a:rPr>
              <a:t>: </a:t>
            </a:r>
            <a:r>
              <a:rPr lang="en-US" sz="2200" dirty="0"/>
              <a:t>Cannot be infected by a given pathogen. </a:t>
            </a:r>
          </a:p>
          <a:p>
            <a:pPr algn="just">
              <a:lnSpc>
                <a:spcPct val="200000"/>
              </a:lnSpc>
            </a:pPr>
            <a:r>
              <a:rPr lang="en-US" sz="2400" b="1" dirty="0">
                <a:solidFill>
                  <a:srgbClr val="FF0000"/>
                </a:solidFill>
              </a:rPr>
              <a:t>Resistant:</a:t>
            </a:r>
            <a:r>
              <a:rPr lang="en-US" sz="2200" b="1" dirty="0"/>
              <a:t> </a:t>
            </a:r>
            <a:r>
              <a:rPr lang="en-US" sz="2200" dirty="0"/>
              <a:t>Possessing qualities that hinder the development of a given pathogen. OR Infected little or not at all. </a:t>
            </a:r>
          </a:p>
          <a:p>
            <a:pPr algn="just">
              <a:lnSpc>
                <a:spcPct val="200000"/>
              </a:lnSpc>
            </a:pPr>
            <a:r>
              <a:rPr lang="en-US" sz="2400" b="1" dirty="0">
                <a:solidFill>
                  <a:srgbClr val="FF0000"/>
                </a:solidFill>
              </a:rPr>
              <a:t>Susceptible: </a:t>
            </a:r>
            <a:r>
              <a:rPr lang="en-US" sz="2200" dirty="0"/>
              <a:t>vulnerable or prone to damage or infection by pathogens; non-immune. </a:t>
            </a:r>
          </a:p>
          <a:p>
            <a:pPr algn="just">
              <a:lnSpc>
                <a:spcPct val="200000"/>
              </a:lnSpc>
            </a:pPr>
            <a:r>
              <a:rPr lang="en-US" sz="2400" b="1" dirty="0">
                <a:solidFill>
                  <a:srgbClr val="FF0000"/>
                </a:solidFill>
              </a:rPr>
              <a:t>Tolerance:</a:t>
            </a:r>
            <a:r>
              <a:rPr lang="en-US" sz="2200" b="1" dirty="0"/>
              <a:t> </a:t>
            </a:r>
            <a:r>
              <a:rPr lang="en-US" sz="2200" dirty="0"/>
              <a:t>The ability of a plant to sustain the effects of a disease without dying or suffering serious injury or crop loss. </a:t>
            </a:r>
          </a:p>
        </p:txBody>
      </p:sp>
    </p:spTree>
    <p:extLst>
      <p:ext uri="{BB962C8B-B14F-4D97-AF65-F5344CB8AC3E}">
        <p14:creationId xmlns:p14="http://schemas.microsoft.com/office/powerpoint/2010/main" val="4166944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0"/>
            <a:ext cx="8839200" cy="5555367"/>
          </a:xfrm>
          <a:prstGeom prst="rect">
            <a:avLst/>
          </a:prstGeom>
        </p:spPr>
        <p:txBody>
          <a:bodyPr wrap="square">
            <a:spAutoFit/>
          </a:bodyPr>
          <a:lstStyle/>
          <a:p>
            <a:pPr algn="just">
              <a:lnSpc>
                <a:spcPct val="250000"/>
              </a:lnSpc>
            </a:pPr>
            <a:r>
              <a:rPr lang="en-US" sz="2200" b="1" dirty="0" smtClean="0">
                <a:solidFill>
                  <a:srgbClr val="7030A0"/>
                </a:solidFill>
              </a:rPr>
              <a:t>Bacteriology: </a:t>
            </a:r>
            <a:r>
              <a:rPr lang="en-US" dirty="0"/>
              <a:t>The study of </a:t>
            </a:r>
            <a:r>
              <a:rPr lang="en-US" dirty="0" smtClean="0"/>
              <a:t>bacteria </a:t>
            </a:r>
            <a:r>
              <a:rPr lang="en-US" dirty="0"/>
              <a:t>is called </a:t>
            </a:r>
            <a:r>
              <a:rPr lang="en-US" dirty="0" smtClean="0"/>
              <a:t>bacteriology. </a:t>
            </a:r>
            <a:r>
              <a:rPr lang="en-US" dirty="0"/>
              <a:t>OR It is the science which deals with the study of </a:t>
            </a:r>
            <a:r>
              <a:rPr lang="en-US" dirty="0" smtClean="0"/>
              <a:t>bacteria is </a:t>
            </a:r>
            <a:r>
              <a:rPr lang="en-US" dirty="0"/>
              <a:t>known as </a:t>
            </a:r>
            <a:r>
              <a:rPr lang="en-US" dirty="0" smtClean="0"/>
              <a:t>bacteriology. </a:t>
            </a:r>
            <a:endParaRPr lang="en-US" b="1" dirty="0" smtClean="0"/>
          </a:p>
          <a:p>
            <a:pPr algn="just">
              <a:lnSpc>
                <a:spcPct val="250000"/>
              </a:lnSpc>
            </a:pPr>
            <a:r>
              <a:rPr lang="en-US" sz="2200" b="1" dirty="0">
                <a:solidFill>
                  <a:srgbClr val="7030A0"/>
                </a:solidFill>
              </a:rPr>
              <a:t>Mycology: </a:t>
            </a:r>
            <a:r>
              <a:rPr lang="en-US" dirty="0"/>
              <a:t>The study of fungi is called mycology. OR It is the science which deals with the study of fungi is known as mycology. </a:t>
            </a:r>
          </a:p>
          <a:p>
            <a:pPr algn="just">
              <a:lnSpc>
                <a:spcPct val="250000"/>
              </a:lnSpc>
            </a:pPr>
            <a:r>
              <a:rPr lang="en-US" sz="2200" b="1" dirty="0">
                <a:solidFill>
                  <a:srgbClr val="7030A0"/>
                </a:solidFill>
              </a:rPr>
              <a:t>Nematology:</a:t>
            </a:r>
            <a:r>
              <a:rPr lang="en-US" b="1" dirty="0"/>
              <a:t> </a:t>
            </a:r>
            <a:r>
              <a:rPr lang="en-US" dirty="0"/>
              <a:t>It is the science which deals with the study of nematodes. </a:t>
            </a:r>
          </a:p>
          <a:p>
            <a:pPr algn="just">
              <a:lnSpc>
                <a:spcPct val="250000"/>
              </a:lnSpc>
            </a:pPr>
            <a:r>
              <a:rPr lang="en-US" sz="2200" b="1" dirty="0">
                <a:solidFill>
                  <a:srgbClr val="7030A0"/>
                </a:solidFill>
              </a:rPr>
              <a:t>Virology: </a:t>
            </a:r>
            <a:r>
              <a:rPr lang="en-US" dirty="0"/>
              <a:t>It is the science which deals with the study of viruses. Bacteriology: It is the science which deals with the study of bacteria. </a:t>
            </a:r>
          </a:p>
        </p:txBody>
      </p:sp>
    </p:spTree>
    <p:extLst>
      <p:ext uri="{BB962C8B-B14F-4D97-AF65-F5344CB8AC3E}">
        <p14:creationId xmlns:p14="http://schemas.microsoft.com/office/powerpoint/2010/main" val="3424573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90600"/>
            <a:ext cx="9144000" cy="4555093"/>
          </a:xfrm>
          <a:prstGeom prst="rect">
            <a:avLst/>
          </a:prstGeom>
        </p:spPr>
        <p:txBody>
          <a:bodyPr wrap="square">
            <a:spAutoFit/>
          </a:bodyPr>
          <a:lstStyle/>
          <a:p>
            <a:pPr algn="just">
              <a:lnSpc>
                <a:spcPct val="250000"/>
              </a:lnSpc>
            </a:pPr>
            <a:r>
              <a:rPr lang="en-US" sz="2400" b="1" dirty="0">
                <a:solidFill>
                  <a:srgbClr val="C00000"/>
                </a:solidFill>
              </a:rPr>
              <a:t>Disinfectant: </a:t>
            </a:r>
            <a:r>
              <a:rPr lang="en-US" sz="2000" dirty="0"/>
              <a:t>A physical or chemical agent that frees a plant, organ or tissue from infection. </a:t>
            </a:r>
          </a:p>
          <a:p>
            <a:pPr algn="just">
              <a:lnSpc>
                <a:spcPct val="250000"/>
              </a:lnSpc>
            </a:pPr>
            <a:r>
              <a:rPr lang="en-US" sz="2400" b="1" dirty="0">
                <a:solidFill>
                  <a:srgbClr val="C00000"/>
                </a:solidFill>
              </a:rPr>
              <a:t>Fungicide: </a:t>
            </a:r>
            <a:r>
              <a:rPr lang="en-US" sz="2000" dirty="0"/>
              <a:t>Chemicals used to kill fungi OR A compound toxic to fungi. </a:t>
            </a:r>
          </a:p>
          <a:p>
            <a:pPr algn="just">
              <a:lnSpc>
                <a:spcPct val="250000"/>
              </a:lnSpc>
            </a:pPr>
            <a:r>
              <a:rPr lang="en-US" sz="2400" b="1" dirty="0" err="1">
                <a:solidFill>
                  <a:srgbClr val="C00000"/>
                </a:solidFill>
              </a:rPr>
              <a:t>Nematicides</a:t>
            </a:r>
            <a:r>
              <a:rPr lang="en-US" sz="2400" b="1" dirty="0">
                <a:solidFill>
                  <a:srgbClr val="C00000"/>
                </a:solidFill>
              </a:rPr>
              <a:t>: </a:t>
            </a:r>
            <a:r>
              <a:rPr lang="en-US" sz="2000" dirty="0"/>
              <a:t>A chemical compound that kills nematodes. </a:t>
            </a:r>
          </a:p>
          <a:p>
            <a:pPr algn="just">
              <a:lnSpc>
                <a:spcPct val="250000"/>
              </a:lnSpc>
            </a:pPr>
            <a:r>
              <a:rPr lang="en-US" sz="2400" b="1" dirty="0">
                <a:solidFill>
                  <a:srgbClr val="C00000"/>
                </a:solidFill>
              </a:rPr>
              <a:t>Bactericide:</a:t>
            </a:r>
            <a:r>
              <a:rPr lang="en-US" sz="2000" b="1" dirty="0"/>
              <a:t> </a:t>
            </a:r>
            <a:r>
              <a:rPr lang="en-US" sz="2000" dirty="0"/>
              <a:t>A chemical compound that kills bacteria. </a:t>
            </a:r>
          </a:p>
        </p:txBody>
      </p:sp>
    </p:spTree>
    <p:extLst>
      <p:ext uri="{BB962C8B-B14F-4D97-AF65-F5344CB8AC3E}">
        <p14:creationId xmlns:p14="http://schemas.microsoft.com/office/powerpoint/2010/main" val="932429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327" y="381000"/>
            <a:ext cx="8839200" cy="5879943"/>
          </a:xfrm>
          <a:prstGeom prst="rect">
            <a:avLst/>
          </a:prstGeom>
        </p:spPr>
        <p:txBody>
          <a:bodyPr wrap="square">
            <a:spAutoFit/>
          </a:bodyPr>
          <a:lstStyle/>
          <a:p>
            <a:pPr algn="just">
              <a:lnSpc>
                <a:spcPct val="250000"/>
              </a:lnSpc>
            </a:pPr>
            <a:r>
              <a:rPr lang="en-US" sz="2200" b="1" dirty="0"/>
              <a:t>Eradication: </a:t>
            </a:r>
            <a:r>
              <a:rPr lang="en-US" sz="2200" dirty="0"/>
              <a:t>the control of plant disease by eliminating the pathogen after it is established or by eliminating all of the plants that carry the pathogen. </a:t>
            </a:r>
          </a:p>
          <a:p>
            <a:pPr algn="just">
              <a:lnSpc>
                <a:spcPct val="250000"/>
              </a:lnSpc>
            </a:pPr>
            <a:r>
              <a:rPr lang="en-US" sz="2200" b="1" dirty="0"/>
              <a:t>Exclusion: </a:t>
            </a:r>
            <a:r>
              <a:rPr lang="en-US" sz="2200" dirty="0"/>
              <a:t>a method of disease prevention in which the pathogen or infected plant material is excluded from crop production areas. See quarantine. </a:t>
            </a:r>
          </a:p>
          <a:p>
            <a:pPr algn="just">
              <a:lnSpc>
                <a:spcPct val="250000"/>
              </a:lnSpc>
            </a:pPr>
            <a:r>
              <a:rPr lang="en-US" sz="2200" b="1" dirty="0"/>
              <a:t>Quarantine: </a:t>
            </a:r>
            <a:r>
              <a:rPr lang="en-US" sz="2200" dirty="0"/>
              <a:t>legal restriction of the transport of plants and/or plant parts in order to prevent the spread of pests and pathogens. </a:t>
            </a:r>
          </a:p>
        </p:txBody>
      </p:sp>
    </p:spTree>
    <p:extLst>
      <p:ext uri="{BB962C8B-B14F-4D97-AF65-F5344CB8AC3E}">
        <p14:creationId xmlns:p14="http://schemas.microsoft.com/office/powerpoint/2010/main" val="2053608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763000" cy="6186309"/>
          </a:xfrm>
          <a:prstGeom prst="rect">
            <a:avLst/>
          </a:prstGeom>
        </p:spPr>
        <p:txBody>
          <a:bodyPr wrap="square">
            <a:spAutoFit/>
          </a:bodyPr>
          <a:lstStyle/>
          <a:p>
            <a:pPr algn="just">
              <a:lnSpc>
                <a:spcPct val="200000"/>
              </a:lnSpc>
            </a:pPr>
            <a:r>
              <a:rPr lang="en-US" b="1" dirty="0" smtClean="0"/>
              <a:t>Systemic: </a:t>
            </a:r>
            <a:r>
              <a:rPr lang="en-US" dirty="0" smtClean="0"/>
              <a:t>(disease) </a:t>
            </a:r>
            <a:r>
              <a:rPr lang="en-US" dirty="0"/>
              <a:t>pertaining to a disease in which the pathogen spreads generally throughout the plant OR The growth of pathogen from the point of entry to varying extents without showing adverse effect on tissues through which it passes.; </a:t>
            </a:r>
            <a:r>
              <a:rPr lang="en-US" dirty="0" smtClean="0"/>
              <a:t>(chemical) </a:t>
            </a:r>
            <a:r>
              <a:rPr lang="en-US" dirty="0"/>
              <a:t>pertaining to a chemical absorbed into the plant through root or foliage and transported internally throughout the plant. </a:t>
            </a:r>
          </a:p>
          <a:p>
            <a:pPr algn="just">
              <a:lnSpc>
                <a:spcPct val="200000"/>
              </a:lnSpc>
            </a:pPr>
            <a:r>
              <a:rPr lang="en-US" b="1" dirty="0"/>
              <a:t>Systemic fungicide: </a:t>
            </a:r>
            <a:r>
              <a:rPr lang="en-US" dirty="0"/>
              <a:t>a chemical agent that spreads internally through the plant and eradicates established fungal infections. </a:t>
            </a:r>
          </a:p>
          <a:p>
            <a:pPr algn="just">
              <a:lnSpc>
                <a:spcPct val="200000"/>
              </a:lnSpc>
            </a:pPr>
            <a:r>
              <a:rPr lang="en-US" b="1" dirty="0"/>
              <a:t>Vector: </a:t>
            </a:r>
            <a:r>
              <a:rPr lang="en-US" dirty="0"/>
              <a:t>any living organism (e.g., insect, mite, bird, nematode, parasitic plant, human, etc.) that transmits a pathogen from an infected organism to an uninfected one. </a:t>
            </a:r>
          </a:p>
          <a:p>
            <a:pPr algn="just">
              <a:lnSpc>
                <a:spcPct val="200000"/>
              </a:lnSpc>
            </a:pPr>
            <a:r>
              <a:rPr lang="en-US" b="1" dirty="0"/>
              <a:t>Virus: </a:t>
            </a:r>
            <a:r>
              <a:rPr lang="en-US" dirty="0"/>
              <a:t>a submicroscopic, non-cellular structure consisting of a core of infectious nucleic acid (either RNA or DNA) within a protein coat. </a:t>
            </a:r>
          </a:p>
        </p:txBody>
      </p:sp>
    </p:spTree>
    <p:extLst>
      <p:ext uri="{BB962C8B-B14F-4D97-AF65-F5344CB8AC3E}">
        <p14:creationId xmlns:p14="http://schemas.microsoft.com/office/powerpoint/2010/main" val="5898231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990600"/>
            <a:ext cx="8763000" cy="4060214"/>
          </a:xfrm>
          <a:prstGeom prst="rect">
            <a:avLst/>
          </a:prstGeom>
        </p:spPr>
        <p:txBody>
          <a:bodyPr wrap="square">
            <a:spAutoFit/>
          </a:bodyPr>
          <a:lstStyle/>
          <a:p>
            <a:pPr algn="just">
              <a:lnSpc>
                <a:spcPct val="200000"/>
              </a:lnSpc>
            </a:pPr>
            <a:r>
              <a:rPr lang="en-US" sz="2200" b="1" dirty="0"/>
              <a:t>Necrosis: </a:t>
            </a:r>
            <a:r>
              <a:rPr lang="en-US" sz="2200" dirty="0"/>
              <a:t>Death of tissue, cells or organ is known as necrosis. </a:t>
            </a:r>
          </a:p>
          <a:p>
            <a:pPr algn="just">
              <a:lnSpc>
                <a:spcPct val="200000"/>
              </a:lnSpc>
            </a:pPr>
            <a:r>
              <a:rPr lang="en-US" sz="2200" b="1" dirty="0" err="1"/>
              <a:t>Phyllody</a:t>
            </a:r>
            <a:r>
              <a:rPr lang="en-US" sz="2200" b="1" dirty="0"/>
              <a:t>: </a:t>
            </a:r>
            <a:r>
              <a:rPr lang="en-US" sz="2200" dirty="0"/>
              <a:t>Floral part converted into leafy structure is called as </a:t>
            </a:r>
            <a:r>
              <a:rPr lang="en-US" sz="2200" dirty="0" err="1"/>
              <a:t>phyllody</a:t>
            </a:r>
            <a:r>
              <a:rPr lang="en-US" sz="2200" dirty="0"/>
              <a:t>. </a:t>
            </a:r>
          </a:p>
          <a:p>
            <a:pPr algn="just">
              <a:lnSpc>
                <a:spcPct val="200000"/>
              </a:lnSpc>
            </a:pPr>
            <a:r>
              <a:rPr lang="en-US" sz="2200" b="1" dirty="0"/>
              <a:t>Hypertrophy: </a:t>
            </a:r>
            <a:r>
              <a:rPr lang="en-US" sz="2200" dirty="0"/>
              <a:t>Excessive growth of host tissues due to increase in size of affected organs or cells of a particular tissues. </a:t>
            </a:r>
          </a:p>
          <a:p>
            <a:pPr algn="just">
              <a:lnSpc>
                <a:spcPct val="200000"/>
              </a:lnSpc>
            </a:pPr>
            <a:r>
              <a:rPr lang="en-US" sz="2200" b="1" dirty="0"/>
              <a:t>Hyperplasia: </a:t>
            </a:r>
            <a:r>
              <a:rPr lang="en-US" sz="2200" dirty="0"/>
              <a:t>It is the abnormal increase in the size of a plant organ due to increase in number of cells of which the organ is composed. </a:t>
            </a:r>
          </a:p>
        </p:txBody>
      </p:sp>
    </p:spTree>
    <p:extLst>
      <p:ext uri="{BB962C8B-B14F-4D97-AF65-F5344CB8AC3E}">
        <p14:creationId xmlns:p14="http://schemas.microsoft.com/office/powerpoint/2010/main" val="1542702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12845"/>
            <a:ext cx="9144000" cy="5450851"/>
          </a:xfrm>
          <a:prstGeom prst="rect">
            <a:avLst/>
          </a:prstGeom>
        </p:spPr>
        <p:txBody>
          <a:bodyPr wrap="square">
            <a:spAutoFit/>
          </a:bodyPr>
          <a:lstStyle/>
          <a:p>
            <a:pPr algn="just">
              <a:lnSpc>
                <a:spcPct val="150000"/>
              </a:lnSpc>
            </a:pPr>
            <a:r>
              <a:rPr lang="en-US" b="1" dirty="0">
                <a:solidFill>
                  <a:srgbClr val="00B050"/>
                </a:solidFill>
              </a:rPr>
              <a:t>Disease cycle: </a:t>
            </a:r>
            <a:r>
              <a:rPr lang="en-US" dirty="0"/>
              <a:t>The chain of events as the transmission of pathogen, attack on the host, infection, invasion of tissues and development and reproduction of pathogen on the host to completing the process of pathogenesis. </a:t>
            </a:r>
          </a:p>
          <a:p>
            <a:pPr algn="just">
              <a:lnSpc>
                <a:spcPct val="150000"/>
              </a:lnSpc>
            </a:pPr>
            <a:r>
              <a:rPr lang="en-US" b="1" dirty="0">
                <a:solidFill>
                  <a:srgbClr val="00B050"/>
                </a:solidFill>
              </a:rPr>
              <a:t>Antagonism: </a:t>
            </a:r>
            <a:r>
              <a:rPr lang="en-US" dirty="0"/>
              <a:t>Injury, killing or inhibition of the growth of one species of microorganism to another microorganism. </a:t>
            </a:r>
          </a:p>
          <a:p>
            <a:pPr algn="just">
              <a:lnSpc>
                <a:spcPct val="150000"/>
              </a:lnSpc>
            </a:pPr>
            <a:r>
              <a:rPr lang="en-US" b="1" dirty="0">
                <a:solidFill>
                  <a:srgbClr val="00B050"/>
                </a:solidFill>
              </a:rPr>
              <a:t>Antagonists: </a:t>
            </a:r>
            <a:r>
              <a:rPr lang="en-US" dirty="0"/>
              <a:t>An organism having the capacity or ability to inhibit the growth or interfere with the activity of another microorganism. </a:t>
            </a:r>
          </a:p>
          <a:p>
            <a:pPr algn="just">
              <a:lnSpc>
                <a:spcPct val="150000"/>
              </a:lnSpc>
            </a:pPr>
            <a:r>
              <a:rPr lang="en-US" b="1" dirty="0">
                <a:solidFill>
                  <a:srgbClr val="00B050"/>
                </a:solidFill>
              </a:rPr>
              <a:t>Antibiosis: </a:t>
            </a:r>
            <a:r>
              <a:rPr lang="en-US" dirty="0"/>
              <a:t>Inhibition or destruction of one microorganism by a metabolic products of another microorganism. </a:t>
            </a:r>
          </a:p>
          <a:p>
            <a:pPr algn="just">
              <a:lnSpc>
                <a:spcPct val="150000"/>
              </a:lnSpc>
            </a:pPr>
            <a:r>
              <a:rPr lang="en-US" b="1" dirty="0">
                <a:solidFill>
                  <a:srgbClr val="00B050"/>
                </a:solidFill>
              </a:rPr>
              <a:t>Competition: </a:t>
            </a:r>
            <a:r>
              <a:rPr lang="en-US" dirty="0"/>
              <a:t>The ability of one organism to utilize a substrate more efficiently than another microorganism. </a:t>
            </a:r>
          </a:p>
          <a:p>
            <a:pPr algn="just">
              <a:lnSpc>
                <a:spcPct val="150000"/>
              </a:lnSpc>
            </a:pPr>
            <a:r>
              <a:rPr lang="en-US" b="1" dirty="0">
                <a:solidFill>
                  <a:srgbClr val="00B050"/>
                </a:solidFill>
              </a:rPr>
              <a:t>Hyper parasitism: </a:t>
            </a:r>
            <a:r>
              <a:rPr lang="en-US" dirty="0"/>
              <a:t>The parasitism of a parasite by another parasite. (</a:t>
            </a:r>
            <a:r>
              <a:rPr lang="en-US" dirty="0" err="1"/>
              <a:t>Rhizoctonia</a:t>
            </a:r>
            <a:r>
              <a:rPr lang="en-US" dirty="0"/>
              <a:t> </a:t>
            </a:r>
            <a:r>
              <a:rPr lang="en-US" dirty="0" err="1"/>
              <a:t>solani</a:t>
            </a:r>
            <a:r>
              <a:rPr lang="en-US" dirty="0"/>
              <a:t> on </a:t>
            </a:r>
            <a:r>
              <a:rPr lang="en-US" dirty="0" err="1"/>
              <a:t>Pythium</a:t>
            </a:r>
            <a:r>
              <a:rPr lang="en-US" dirty="0"/>
              <a:t> spp., </a:t>
            </a:r>
            <a:r>
              <a:rPr lang="en-US" dirty="0" err="1"/>
              <a:t>Fusarium</a:t>
            </a:r>
            <a:r>
              <a:rPr lang="en-US" dirty="0"/>
              <a:t> maxima on Rust fungi). </a:t>
            </a:r>
          </a:p>
        </p:txBody>
      </p:sp>
    </p:spTree>
    <p:extLst>
      <p:ext uri="{BB962C8B-B14F-4D97-AF65-F5344CB8AC3E}">
        <p14:creationId xmlns:p14="http://schemas.microsoft.com/office/powerpoint/2010/main" val="3699974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0" y="0"/>
            <a:ext cx="5105400" cy="523220"/>
          </a:xfrm>
          <a:prstGeom prst="rect">
            <a:avLst/>
          </a:prstGeom>
        </p:spPr>
        <p:txBody>
          <a:bodyPr wrap="square">
            <a:spAutoFit/>
          </a:bodyPr>
          <a:lstStyle/>
          <a:p>
            <a:pPr algn="ctr"/>
            <a:r>
              <a:rPr lang="en-US" sz="2800" b="1" dirty="0">
                <a:solidFill>
                  <a:srgbClr val="00B050"/>
                </a:solidFill>
              </a:rPr>
              <a:t>Disease symptoms </a:t>
            </a:r>
            <a:endParaRPr lang="en-US" sz="2800" dirty="0">
              <a:solidFill>
                <a:srgbClr val="00B050"/>
              </a:solidFill>
            </a:endParaRPr>
          </a:p>
        </p:txBody>
      </p:sp>
      <p:sp>
        <p:nvSpPr>
          <p:cNvPr id="3" name="Rectangle 2"/>
          <p:cNvSpPr/>
          <p:nvPr/>
        </p:nvSpPr>
        <p:spPr>
          <a:xfrm>
            <a:off x="-13855" y="537075"/>
            <a:ext cx="9144000" cy="5170646"/>
          </a:xfrm>
          <a:prstGeom prst="rect">
            <a:avLst/>
          </a:prstGeom>
        </p:spPr>
        <p:txBody>
          <a:bodyPr wrap="square">
            <a:spAutoFit/>
          </a:bodyPr>
          <a:lstStyle/>
          <a:p>
            <a:pPr algn="just">
              <a:lnSpc>
                <a:spcPct val="150000"/>
              </a:lnSpc>
            </a:pPr>
            <a:endParaRPr lang="en-US" sz="2000" b="1" dirty="0" smtClean="0"/>
          </a:p>
          <a:p>
            <a:pPr algn="just">
              <a:lnSpc>
                <a:spcPct val="150000"/>
              </a:lnSpc>
            </a:pPr>
            <a:endParaRPr lang="en-US" sz="2000" b="1" dirty="0"/>
          </a:p>
          <a:p>
            <a:pPr algn="just">
              <a:lnSpc>
                <a:spcPct val="150000"/>
              </a:lnSpc>
            </a:pPr>
            <a:r>
              <a:rPr lang="en-US" sz="2000" b="1" dirty="0" smtClean="0"/>
              <a:t>Blight</a:t>
            </a:r>
            <a:r>
              <a:rPr lang="en-US" sz="2000" b="1" dirty="0"/>
              <a:t>: </a:t>
            </a:r>
            <a:r>
              <a:rPr lang="en-US" sz="2000" dirty="0"/>
              <a:t>sudden death of twigs, foliage, and/or flowers. </a:t>
            </a:r>
            <a:endParaRPr lang="en-US" sz="2000" dirty="0" smtClean="0"/>
          </a:p>
          <a:p>
            <a:pPr algn="just">
              <a:lnSpc>
                <a:spcPct val="150000"/>
              </a:lnSpc>
            </a:pPr>
            <a:endParaRPr lang="en-US" sz="2000" dirty="0"/>
          </a:p>
          <a:p>
            <a:pPr algn="just">
              <a:lnSpc>
                <a:spcPct val="150000"/>
              </a:lnSpc>
            </a:pPr>
            <a:endParaRPr lang="en-US" sz="2000" b="1" dirty="0" smtClean="0"/>
          </a:p>
          <a:p>
            <a:pPr>
              <a:lnSpc>
                <a:spcPct val="150000"/>
              </a:lnSpc>
            </a:pPr>
            <a:r>
              <a:rPr lang="en-US" sz="2000" b="1" dirty="0" smtClean="0"/>
              <a:t>Blotch</a:t>
            </a:r>
            <a:r>
              <a:rPr lang="en-US" sz="2000" b="1" dirty="0"/>
              <a:t>: </a:t>
            </a:r>
            <a:r>
              <a:rPr lang="en-US" sz="2000" dirty="0"/>
              <a:t>large and irregular-shaped spots or blots on </a:t>
            </a:r>
            <a:endParaRPr lang="en-US" sz="2000" dirty="0" smtClean="0"/>
          </a:p>
          <a:p>
            <a:pPr>
              <a:lnSpc>
                <a:spcPct val="150000"/>
              </a:lnSpc>
            </a:pPr>
            <a:r>
              <a:rPr lang="en-US" sz="2000" dirty="0" smtClean="0"/>
              <a:t>leaves</a:t>
            </a:r>
            <a:r>
              <a:rPr lang="en-US" sz="2000" dirty="0"/>
              <a:t>, shoots, and stems. </a:t>
            </a:r>
            <a:endParaRPr lang="en-US" sz="2000" dirty="0" smtClean="0"/>
          </a:p>
          <a:p>
            <a:pPr algn="just">
              <a:lnSpc>
                <a:spcPct val="150000"/>
              </a:lnSpc>
            </a:pPr>
            <a:endParaRPr lang="en-US" sz="2000" dirty="0"/>
          </a:p>
          <a:p>
            <a:pPr algn="just">
              <a:lnSpc>
                <a:spcPct val="150000"/>
              </a:lnSpc>
            </a:pPr>
            <a:endParaRPr lang="en-US" sz="2000" dirty="0"/>
          </a:p>
          <a:p>
            <a:pPr>
              <a:lnSpc>
                <a:spcPct val="150000"/>
              </a:lnSpc>
            </a:pPr>
            <a:r>
              <a:rPr lang="en-US" sz="2000" b="1" dirty="0"/>
              <a:t>Canker: </a:t>
            </a:r>
            <a:r>
              <a:rPr lang="en-US" sz="2000" dirty="0"/>
              <a:t>dead places on bark and cortex of twigs </a:t>
            </a:r>
            <a:endParaRPr lang="en-US" sz="2000" dirty="0" smtClean="0"/>
          </a:p>
          <a:p>
            <a:pPr>
              <a:lnSpc>
                <a:spcPct val="150000"/>
              </a:lnSpc>
            </a:pPr>
            <a:r>
              <a:rPr lang="en-US" sz="2000" dirty="0" smtClean="0"/>
              <a:t>or </a:t>
            </a:r>
            <a:r>
              <a:rPr lang="en-US" sz="2000" dirty="0"/>
              <a:t>stems; often </a:t>
            </a:r>
            <a:r>
              <a:rPr lang="en-US" sz="2000" dirty="0" err="1"/>
              <a:t>discoloured</a:t>
            </a:r>
            <a:r>
              <a:rPr lang="en-US" sz="2000" dirty="0"/>
              <a:t> and raised or sunken.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7400" y="609600"/>
            <a:ext cx="2884126" cy="17526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17081" y="2438400"/>
            <a:ext cx="2884126" cy="193357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17081" y="4495800"/>
            <a:ext cx="2884126" cy="1914525"/>
          </a:xfrm>
          <a:prstGeom prst="rect">
            <a:avLst/>
          </a:prstGeom>
        </p:spPr>
      </p:pic>
    </p:spTree>
    <p:extLst>
      <p:ext uri="{BB962C8B-B14F-4D97-AF65-F5344CB8AC3E}">
        <p14:creationId xmlns:p14="http://schemas.microsoft.com/office/powerpoint/2010/main" val="3733972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81000"/>
            <a:ext cx="8763000" cy="6093976"/>
          </a:xfrm>
          <a:prstGeom prst="rect">
            <a:avLst/>
          </a:prstGeom>
        </p:spPr>
        <p:txBody>
          <a:bodyPr wrap="square">
            <a:spAutoFit/>
          </a:bodyPr>
          <a:lstStyle/>
          <a:p>
            <a:pPr algn="just">
              <a:lnSpc>
                <a:spcPct val="150000"/>
              </a:lnSpc>
            </a:pPr>
            <a:r>
              <a:rPr lang="en-US" sz="2000" b="1" dirty="0" err="1"/>
              <a:t>Chlorosis</a:t>
            </a:r>
            <a:r>
              <a:rPr lang="en-US" sz="2000" b="1" dirty="0"/>
              <a:t>: </a:t>
            </a:r>
            <a:r>
              <a:rPr lang="en-US" sz="2000" dirty="0"/>
              <a:t>yellowing of normally green tissue due to reduced chlorophyll content, such tissue is </a:t>
            </a:r>
            <a:r>
              <a:rPr lang="en-US" sz="2000" dirty="0" smtClean="0"/>
              <a:t>known as </a:t>
            </a:r>
            <a:r>
              <a:rPr lang="en-US" sz="2000" dirty="0" err="1" smtClean="0"/>
              <a:t>chlorotic</a:t>
            </a:r>
            <a:r>
              <a:rPr lang="en-US" sz="2000" dirty="0" smtClean="0"/>
              <a:t> tissue. </a:t>
            </a:r>
          </a:p>
          <a:p>
            <a:pPr algn="just">
              <a:lnSpc>
                <a:spcPct val="150000"/>
              </a:lnSpc>
            </a:pPr>
            <a:endParaRPr lang="en-US" sz="2000" dirty="0"/>
          </a:p>
          <a:p>
            <a:pPr algn="just">
              <a:lnSpc>
                <a:spcPct val="150000"/>
              </a:lnSpc>
            </a:pPr>
            <a:endParaRPr lang="en-US" sz="2000" dirty="0" smtClean="0"/>
          </a:p>
          <a:p>
            <a:pPr algn="just">
              <a:lnSpc>
                <a:spcPct val="150000"/>
              </a:lnSpc>
            </a:pPr>
            <a:endParaRPr lang="en-US" sz="2000" dirty="0"/>
          </a:p>
          <a:p>
            <a:pPr algn="just">
              <a:lnSpc>
                <a:spcPct val="150000"/>
              </a:lnSpc>
            </a:pPr>
            <a:endParaRPr lang="en-US" sz="2000" b="1" dirty="0" smtClean="0"/>
          </a:p>
          <a:p>
            <a:pPr algn="just">
              <a:lnSpc>
                <a:spcPct val="150000"/>
              </a:lnSpc>
            </a:pPr>
            <a:r>
              <a:rPr lang="en-US" sz="2000" b="1" dirty="0" smtClean="0"/>
              <a:t>Damping-off</a:t>
            </a:r>
            <a:r>
              <a:rPr lang="en-US" sz="2000" b="1" dirty="0"/>
              <a:t>: </a:t>
            </a:r>
            <a:r>
              <a:rPr lang="en-US" sz="2000" dirty="0"/>
              <a:t>destruction of seeds in the soil, or seedlings near the soil line, resulting in reduced stand, or the seedling falling over on the </a:t>
            </a:r>
            <a:r>
              <a:rPr lang="en-US" sz="2000" dirty="0" smtClean="0"/>
              <a:t>ground.</a:t>
            </a:r>
          </a:p>
          <a:p>
            <a:pPr algn="just">
              <a:lnSpc>
                <a:spcPct val="150000"/>
              </a:lnSpc>
            </a:pPr>
            <a:endParaRPr lang="en-US" sz="2000" dirty="0"/>
          </a:p>
          <a:p>
            <a:pPr algn="just">
              <a:lnSpc>
                <a:spcPct val="150000"/>
              </a:lnSpc>
            </a:pPr>
            <a:endParaRPr lang="en-US" sz="2000" dirty="0" smtClean="0"/>
          </a:p>
          <a:p>
            <a:pPr algn="just">
              <a:lnSpc>
                <a:spcPct val="150000"/>
              </a:lnSpc>
            </a:pPr>
            <a:endParaRPr lang="en-US" sz="2000" dirty="0"/>
          </a:p>
          <a:p>
            <a:pPr algn="just">
              <a:lnSpc>
                <a:spcPct val="150000"/>
              </a:lnSpc>
            </a:pPr>
            <a:endParaRPr lang="en-US" sz="2000" dirty="0" smtClean="0"/>
          </a:p>
          <a:p>
            <a:pPr algn="just">
              <a:lnSpc>
                <a:spcPct val="150000"/>
              </a:lnSpc>
            </a:pPr>
            <a:endParaRPr lang="en-US" sz="20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1349901"/>
            <a:ext cx="2719387" cy="184785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0" y="4168111"/>
            <a:ext cx="2719387" cy="2225980"/>
          </a:xfrm>
          <a:prstGeom prst="rect">
            <a:avLst/>
          </a:prstGeom>
        </p:spPr>
      </p:pic>
    </p:spTree>
    <p:extLst>
      <p:ext uri="{BB962C8B-B14F-4D97-AF65-F5344CB8AC3E}">
        <p14:creationId xmlns:p14="http://schemas.microsoft.com/office/powerpoint/2010/main" val="23740776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27" y="381000"/>
            <a:ext cx="9144000" cy="6186309"/>
          </a:xfrm>
          <a:prstGeom prst="rect">
            <a:avLst/>
          </a:prstGeom>
        </p:spPr>
        <p:txBody>
          <a:bodyPr wrap="square">
            <a:spAutoFit/>
          </a:bodyPr>
          <a:lstStyle/>
          <a:p>
            <a:pPr algn="just">
              <a:lnSpc>
                <a:spcPct val="150000"/>
              </a:lnSpc>
            </a:pPr>
            <a:r>
              <a:rPr lang="en-US" sz="2400" b="1" dirty="0"/>
              <a:t>Decline: </a:t>
            </a:r>
            <a:r>
              <a:rPr lang="en-US" sz="2400" dirty="0"/>
              <a:t>progressive, gradual weakening and death of a plant or population of plants. </a:t>
            </a:r>
            <a:endParaRPr lang="en-US" sz="2400" dirty="0" smtClean="0"/>
          </a:p>
          <a:p>
            <a:pPr algn="just">
              <a:lnSpc>
                <a:spcPct val="150000"/>
              </a:lnSpc>
            </a:pPr>
            <a:endParaRPr lang="en-US" sz="2400" dirty="0" smtClean="0"/>
          </a:p>
          <a:p>
            <a:pPr algn="just">
              <a:lnSpc>
                <a:spcPct val="150000"/>
              </a:lnSpc>
            </a:pPr>
            <a:endParaRPr lang="en-US" sz="2400" dirty="0"/>
          </a:p>
          <a:p>
            <a:pPr algn="just">
              <a:lnSpc>
                <a:spcPct val="150000"/>
              </a:lnSpc>
            </a:pPr>
            <a:endParaRPr lang="en-US" sz="2400" dirty="0"/>
          </a:p>
          <a:p>
            <a:pPr algn="just">
              <a:lnSpc>
                <a:spcPct val="150000"/>
              </a:lnSpc>
            </a:pPr>
            <a:r>
              <a:rPr lang="en-US" sz="2400" b="1" dirty="0"/>
              <a:t>Dieback: </a:t>
            </a:r>
            <a:r>
              <a:rPr lang="en-US" sz="2400" dirty="0"/>
              <a:t>progressive, gradual weakening and death of individual branches of a plant, often leading to </a:t>
            </a:r>
            <a:r>
              <a:rPr lang="en-US" sz="2400" dirty="0" smtClean="0"/>
              <a:t>decline.</a:t>
            </a:r>
          </a:p>
          <a:p>
            <a:pPr algn="just">
              <a:lnSpc>
                <a:spcPct val="150000"/>
              </a:lnSpc>
            </a:pPr>
            <a:endParaRPr lang="en-US" sz="2400" dirty="0" smtClean="0"/>
          </a:p>
          <a:p>
            <a:pPr algn="just">
              <a:lnSpc>
                <a:spcPct val="150000"/>
              </a:lnSpc>
            </a:pPr>
            <a:endParaRPr lang="en-US" sz="2400" dirty="0"/>
          </a:p>
          <a:p>
            <a:pPr algn="just">
              <a:lnSpc>
                <a:spcPct val="150000"/>
              </a:lnSpc>
            </a:pPr>
            <a:endParaRPr lang="en-US" sz="2400" dirty="0" smtClean="0"/>
          </a:p>
          <a:p>
            <a:pPr algn="just">
              <a:lnSpc>
                <a:spcPct val="150000"/>
              </a:lnSpc>
            </a:pPr>
            <a:endParaRPr lang="en-US" sz="24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4267200"/>
            <a:ext cx="3200400" cy="20320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3200" y="1600200"/>
            <a:ext cx="3200400" cy="1428750"/>
          </a:xfrm>
          <a:prstGeom prst="rect">
            <a:avLst/>
          </a:prstGeom>
        </p:spPr>
      </p:pic>
    </p:spTree>
    <p:extLst>
      <p:ext uri="{BB962C8B-B14F-4D97-AF65-F5344CB8AC3E}">
        <p14:creationId xmlns:p14="http://schemas.microsoft.com/office/powerpoint/2010/main" val="3638558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313716"/>
          </a:xfrm>
          <a:prstGeom prst="rect">
            <a:avLst/>
          </a:prstGeom>
        </p:spPr>
        <p:txBody>
          <a:bodyPr wrap="square">
            <a:spAutoFit/>
          </a:bodyPr>
          <a:lstStyle/>
          <a:p>
            <a:pPr algn="ctr">
              <a:lnSpc>
                <a:spcPct val="150000"/>
              </a:lnSpc>
            </a:pPr>
            <a:r>
              <a:rPr lang="en-US" sz="3200" b="1" dirty="0" smtClean="0"/>
              <a:t>Course Objectives </a:t>
            </a:r>
            <a:endParaRPr lang="en-US" sz="3200" b="1" dirty="0"/>
          </a:p>
          <a:p>
            <a:pPr algn="just">
              <a:lnSpc>
                <a:spcPct val="150000"/>
              </a:lnSpc>
            </a:pPr>
            <a:r>
              <a:rPr lang="en-US" sz="2400" b="1" dirty="0" smtClean="0"/>
              <a:t>1</a:t>
            </a:r>
            <a:r>
              <a:rPr lang="en-US" sz="2400" b="1" dirty="0"/>
              <a:t>: </a:t>
            </a:r>
            <a:r>
              <a:rPr lang="en-US" sz="2400" dirty="0"/>
              <a:t>Name and identify different Diseases, nature of pathogens and different strategies for management of plant diseases. </a:t>
            </a:r>
          </a:p>
          <a:p>
            <a:pPr algn="just">
              <a:lnSpc>
                <a:spcPct val="150000"/>
              </a:lnSpc>
            </a:pPr>
            <a:r>
              <a:rPr lang="en-US" sz="2400" b="1" dirty="0" smtClean="0"/>
              <a:t>2</a:t>
            </a:r>
            <a:r>
              <a:rPr lang="en-US" sz="2400" b="1" dirty="0"/>
              <a:t>: </a:t>
            </a:r>
            <a:r>
              <a:rPr lang="en-US" sz="2400" dirty="0"/>
              <a:t>Outline concepts, nomenclature, classification and characters of pathogens </a:t>
            </a:r>
          </a:p>
          <a:p>
            <a:pPr algn="just">
              <a:lnSpc>
                <a:spcPct val="150000"/>
              </a:lnSpc>
            </a:pPr>
            <a:r>
              <a:rPr lang="en-US" sz="2400" b="1" dirty="0" smtClean="0"/>
              <a:t>3</a:t>
            </a:r>
            <a:r>
              <a:rPr lang="en-US" sz="2400" b="1" dirty="0"/>
              <a:t>: </a:t>
            </a:r>
            <a:r>
              <a:rPr lang="en-US" sz="2400" dirty="0"/>
              <a:t>Apply different principles and methods for plant disease management. </a:t>
            </a:r>
          </a:p>
          <a:p>
            <a:pPr algn="just">
              <a:lnSpc>
                <a:spcPct val="150000"/>
              </a:lnSpc>
            </a:pPr>
            <a:r>
              <a:rPr lang="en-US" sz="2400" b="1" dirty="0" smtClean="0"/>
              <a:t>4</a:t>
            </a:r>
            <a:r>
              <a:rPr lang="en-US" sz="2400" b="1" dirty="0"/>
              <a:t>: </a:t>
            </a:r>
            <a:r>
              <a:rPr lang="en-US" sz="2400" dirty="0"/>
              <a:t>Take a part in identification of diseases and marketing of relevant pesticides. </a:t>
            </a:r>
          </a:p>
          <a:p>
            <a:pPr algn="just">
              <a:lnSpc>
                <a:spcPct val="150000"/>
              </a:lnSpc>
            </a:pPr>
            <a:r>
              <a:rPr lang="en-US" sz="2400" b="1" dirty="0" smtClean="0"/>
              <a:t>5</a:t>
            </a:r>
            <a:r>
              <a:rPr lang="en-US" sz="2400" b="1" dirty="0"/>
              <a:t>: </a:t>
            </a:r>
            <a:r>
              <a:rPr lang="en-US" sz="2400" dirty="0"/>
              <a:t>Conclude methods to diagnose and manage a wide range of plant diseases. </a:t>
            </a:r>
          </a:p>
        </p:txBody>
      </p:sp>
    </p:spTree>
    <p:extLst>
      <p:ext uri="{BB962C8B-B14F-4D97-AF65-F5344CB8AC3E}">
        <p14:creationId xmlns:p14="http://schemas.microsoft.com/office/powerpoint/2010/main" val="5725609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50456"/>
            <a:ext cx="9067800" cy="6093976"/>
          </a:xfrm>
          <a:prstGeom prst="rect">
            <a:avLst/>
          </a:prstGeom>
        </p:spPr>
        <p:txBody>
          <a:bodyPr wrap="square">
            <a:spAutoFit/>
          </a:bodyPr>
          <a:lstStyle/>
          <a:p>
            <a:pPr algn="just">
              <a:lnSpc>
                <a:spcPct val="150000"/>
              </a:lnSpc>
            </a:pPr>
            <a:r>
              <a:rPr lang="en-US" sz="2000" b="1" dirty="0"/>
              <a:t>Galls: </a:t>
            </a:r>
            <a:r>
              <a:rPr lang="en-US" sz="2000" dirty="0"/>
              <a:t>abnormal, localized swellings or tumors, on leaf, stem or root </a:t>
            </a:r>
            <a:r>
              <a:rPr lang="en-US" sz="2000" dirty="0" smtClean="0"/>
              <a:t>tissue.</a:t>
            </a:r>
          </a:p>
          <a:p>
            <a:pPr algn="just">
              <a:lnSpc>
                <a:spcPct val="150000"/>
              </a:lnSpc>
            </a:pPr>
            <a:endParaRPr lang="en-US" sz="2000" dirty="0"/>
          </a:p>
          <a:p>
            <a:pPr algn="just">
              <a:lnSpc>
                <a:spcPct val="150000"/>
              </a:lnSpc>
            </a:pPr>
            <a:endParaRPr lang="en-US" sz="2000" dirty="0"/>
          </a:p>
          <a:p>
            <a:pPr algn="just">
              <a:lnSpc>
                <a:spcPct val="150000"/>
              </a:lnSpc>
            </a:pPr>
            <a:endParaRPr lang="en-US" sz="2000" b="1" dirty="0" smtClean="0"/>
          </a:p>
          <a:p>
            <a:pPr algn="just">
              <a:lnSpc>
                <a:spcPct val="150000"/>
              </a:lnSpc>
            </a:pPr>
            <a:endParaRPr lang="en-US" sz="2000" b="1" dirty="0"/>
          </a:p>
          <a:p>
            <a:pPr algn="just">
              <a:lnSpc>
                <a:spcPct val="150000"/>
              </a:lnSpc>
            </a:pPr>
            <a:endParaRPr lang="en-US" sz="2000" b="1" dirty="0" smtClean="0"/>
          </a:p>
          <a:p>
            <a:pPr algn="just">
              <a:lnSpc>
                <a:spcPct val="150000"/>
              </a:lnSpc>
            </a:pPr>
            <a:r>
              <a:rPr lang="en-US" sz="2000" b="1" dirty="0" smtClean="0"/>
              <a:t>Gum</a:t>
            </a:r>
            <a:r>
              <a:rPr lang="en-US" sz="2000" b="1" dirty="0"/>
              <a:t>: </a:t>
            </a:r>
            <a:r>
              <a:rPr lang="en-US" sz="2000" dirty="0"/>
              <a:t>complex of sugary substances formed by cells in reaction to wounding or </a:t>
            </a:r>
            <a:r>
              <a:rPr lang="en-US" sz="2000" dirty="0" smtClean="0"/>
              <a:t>infection. </a:t>
            </a:r>
            <a:endParaRPr lang="en-US" sz="2000" dirty="0"/>
          </a:p>
          <a:p>
            <a:pPr algn="just">
              <a:lnSpc>
                <a:spcPct val="150000"/>
              </a:lnSpc>
            </a:pPr>
            <a:r>
              <a:rPr lang="en-US" sz="2000" b="1" dirty="0"/>
              <a:t>gummosis: </a:t>
            </a:r>
            <a:r>
              <a:rPr lang="en-US" sz="2000" dirty="0"/>
              <a:t>production of gum by or in a plant </a:t>
            </a:r>
            <a:r>
              <a:rPr lang="en-US" sz="2000" dirty="0" smtClean="0"/>
              <a:t>tissue. </a:t>
            </a:r>
          </a:p>
          <a:p>
            <a:pPr algn="just">
              <a:lnSpc>
                <a:spcPct val="150000"/>
              </a:lnSpc>
            </a:pPr>
            <a:endParaRPr lang="en-US" sz="2000" dirty="0"/>
          </a:p>
          <a:p>
            <a:pPr algn="just">
              <a:lnSpc>
                <a:spcPct val="150000"/>
              </a:lnSpc>
            </a:pPr>
            <a:endParaRPr lang="en-US" sz="2000" dirty="0" smtClean="0"/>
          </a:p>
          <a:p>
            <a:pPr algn="just">
              <a:lnSpc>
                <a:spcPct val="150000"/>
              </a:lnSpc>
            </a:pPr>
            <a:endParaRPr lang="en-US" sz="2000" dirty="0"/>
          </a:p>
          <a:p>
            <a:pPr algn="just">
              <a:lnSpc>
                <a:spcPct val="150000"/>
              </a:lnSpc>
            </a:pPr>
            <a:r>
              <a:rPr lang="en-US" sz="2000" b="1" dirty="0" smtClean="0"/>
              <a:t>Inoculum</a:t>
            </a:r>
            <a:r>
              <a:rPr lang="en-US" sz="2000" b="1" dirty="0"/>
              <a:t>: </a:t>
            </a:r>
            <a:r>
              <a:rPr lang="en-US" sz="2000" dirty="0"/>
              <a:t>amount of pathogen available for </a:t>
            </a:r>
            <a:r>
              <a:rPr lang="en-US" sz="2000" dirty="0" smtClean="0"/>
              <a:t>infection. </a:t>
            </a:r>
            <a:endParaRPr lang="en-US" sz="20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5601" y="914400"/>
            <a:ext cx="1930110" cy="2254444"/>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95601" y="4495800"/>
            <a:ext cx="1981200" cy="1485900"/>
          </a:xfrm>
          <a:prstGeom prst="rect">
            <a:avLst/>
          </a:prstGeom>
        </p:spPr>
      </p:pic>
    </p:spTree>
    <p:extLst>
      <p:ext uri="{BB962C8B-B14F-4D97-AF65-F5344CB8AC3E}">
        <p14:creationId xmlns:p14="http://schemas.microsoft.com/office/powerpoint/2010/main" val="24195283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6553200" cy="6247864"/>
          </a:xfrm>
          <a:prstGeom prst="rect">
            <a:avLst/>
          </a:prstGeom>
        </p:spPr>
        <p:txBody>
          <a:bodyPr wrap="square">
            <a:spAutoFit/>
          </a:bodyPr>
          <a:lstStyle/>
          <a:p>
            <a:pPr algn="just">
              <a:lnSpc>
                <a:spcPct val="200000"/>
              </a:lnSpc>
            </a:pPr>
            <a:r>
              <a:rPr lang="en-US" sz="2000" b="1" dirty="0"/>
              <a:t>Leaf spot: </a:t>
            </a:r>
            <a:r>
              <a:rPr lang="en-US" sz="2000" dirty="0"/>
              <a:t>a self-limiting lesion on a leaf </a:t>
            </a:r>
            <a:endParaRPr lang="en-US" sz="2000" dirty="0" smtClean="0"/>
          </a:p>
          <a:p>
            <a:pPr algn="just">
              <a:lnSpc>
                <a:spcPct val="200000"/>
              </a:lnSpc>
            </a:pPr>
            <a:endParaRPr lang="en-US" sz="2000" dirty="0" smtClean="0"/>
          </a:p>
          <a:p>
            <a:pPr algn="just">
              <a:lnSpc>
                <a:spcPct val="200000"/>
              </a:lnSpc>
            </a:pPr>
            <a:endParaRPr lang="en-US" sz="2000" dirty="0"/>
          </a:p>
          <a:p>
            <a:pPr algn="just">
              <a:lnSpc>
                <a:spcPct val="200000"/>
              </a:lnSpc>
            </a:pPr>
            <a:r>
              <a:rPr lang="en-US" sz="2000" b="1" dirty="0"/>
              <a:t>Lesion: </a:t>
            </a:r>
            <a:r>
              <a:rPr lang="en-US" sz="2000" dirty="0"/>
              <a:t>a localized area of discolored, diseased </a:t>
            </a:r>
            <a:r>
              <a:rPr lang="en-US" sz="2000" dirty="0" smtClean="0"/>
              <a:t>tissue</a:t>
            </a:r>
          </a:p>
          <a:p>
            <a:pPr algn="just">
              <a:lnSpc>
                <a:spcPct val="200000"/>
              </a:lnSpc>
            </a:pPr>
            <a:r>
              <a:rPr lang="en-US" sz="2000" dirty="0" smtClean="0"/>
              <a:t> </a:t>
            </a:r>
          </a:p>
          <a:p>
            <a:pPr algn="just">
              <a:lnSpc>
                <a:spcPct val="200000"/>
              </a:lnSpc>
            </a:pPr>
            <a:endParaRPr lang="en-US" sz="2000" dirty="0"/>
          </a:p>
          <a:p>
            <a:pPr algn="just">
              <a:lnSpc>
                <a:spcPct val="200000"/>
              </a:lnSpc>
            </a:pPr>
            <a:r>
              <a:rPr lang="en-US" sz="2000" b="1" dirty="0"/>
              <a:t>Mildew: </a:t>
            </a:r>
            <a:r>
              <a:rPr lang="en-US" sz="2000" dirty="0"/>
              <a:t>a plant disease in which the pathogen is seen as a growth on the surface of the host; e.g., downy mildew, powdery mildew, caused by very different fungi, but both having the name Mildew.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7500" y="436418"/>
            <a:ext cx="2476500" cy="184785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77025" y="2428607"/>
            <a:ext cx="2466975" cy="184785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77026" y="4572000"/>
            <a:ext cx="2466974" cy="1743075"/>
          </a:xfrm>
          <a:prstGeom prst="rect">
            <a:avLst/>
          </a:prstGeom>
        </p:spPr>
      </p:pic>
    </p:spTree>
    <p:extLst>
      <p:ext uri="{BB962C8B-B14F-4D97-AF65-F5344CB8AC3E}">
        <p14:creationId xmlns:p14="http://schemas.microsoft.com/office/powerpoint/2010/main" val="41619019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33400"/>
            <a:ext cx="9144000" cy="6047809"/>
          </a:xfrm>
          <a:prstGeom prst="rect">
            <a:avLst/>
          </a:prstGeom>
        </p:spPr>
        <p:txBody>
          <a:bodyPr wrap="square">
            <a:spAutoFit/>
          </a:bodyPr>
          <a:lstStyle/>
          <a:p>
            <a:pPr algn="just">
              <a:lnSpc>
                <a:spcPct val="150000"/>
              </a:lnSpc>
            </a:pPr>
            <a:r>
              <a:rPr lang="en-US" b="1" dirty="0"/>
              <a:t>Mosaic: </a:t>
            </a:r>
            <a:r>
              <a:rPr lang="en-US" dirty="0"/>
              <a:t>symptom of certain viral diseases of plants characterized by intermingling patches of normal green and light green or yellowish </a:t>
            </a:r>
            <a:r>
              <a:rPr lang="en-US" dirty="0" smtClean="0"/>
              <a:t>colors.</a:t>
            </a:r>
          </a:p>
          <a:p>
            <a:pPr algn="just">
              <a:lnSpc>
                <a:spcPct val="150000"/>
              </a:lnSpc>
            </a:pPr>
            <a:endParaRPr lang="en-US" dirty="0" smtClean="0"/>
          </a:p>
          <a:p>
            <a:pPr algn="just">
              <a:lnSpc>
                <a:spcPct val="150000"/>
              </a:lnSpc>
            </a:pPr>
            <a:endParaRPr lang="en-US" dirty="0"/>
          </a:p>
          <a:p>
            <a:pPr algn="just">
              <a:lnSpc>
                <a:spcPct val="150000"/>
              </a:lnSpc>
            </a:pPr>
            <a:endParaRPr lang="en-US" dirty="0" smtClean="0"/>
          </a:p>
          <a:p>
            <a:pPr algn="just">
              <a:lnSpc>
                <a:spcPct val="150000"/>
              </a:lnSpc>
            </a:pPr>
            <a:r>
              <a:rPr lang="en-US" b="1" dirty="0"/>
              <a:t>Mycelium: </a:t>
            </a:r>
            <a:r>
              <a:rPr lang="en-US" dirty="0"/>
              <a:t>masses of fungal threads (hyphae) which compose the vegetative body of the fungus </a:t>
            </a:r>
            <a:endParaRPr lang="en-US" dirty="0" smtClean="0"/>
          </a:p>
          <a:p>
            <a:pPr algn="just">
              <a:lnSpc>
                <a:spcPct val="150000"/>
              </a:lnSpc>
            </a:pPr>
            <a:endParaRPr lang="en-US" b="1" dirty="0" smtClean="0"/>
          </a:p>
          <a:p>
            <a:pPr algn="just">
              <a:lnSpc>
                <a:spcPct val="150000"/>
              </a:lnSpc>
            </a:pPr>
            <a:endParaRPr lang="en-US" b="1" dirty="0"/>
          </a:p>
          <a:p>
            <a:pPr algn="just">
              <a:lnSpc>
                <a:spcPct val="150000"/>
              </a:lnSpc>
            </a:pPr>
            <a:endParaRPr lang="en-US" b="1" dirty="0" smtClean="0"/>
          </a:p>
          <a:p>
            <a:pPr algn="just">
              <a:lnSpc>
                <a:spcPct val="200000"/>
              </a:lnSpc>
            </a:pPr>
            <a:r>
              <a:rPr lang="en-US" b="1" dirty="0" smtClean="0"/>
              <a:t>Necrosis</a:t>
            </a:r>
            <a:r>
              <a:rPr lang="en-US" b="1" dirty="0"/>
              <a:t>: </a:t>
            </a:r>
            <a:r>
              <a:rPr lang="en-US" dirty="0"/>
              <a:t>death of </a:t>
            </a:r>
            <a:r>
              <a:rPr lang="en-US" dirty="0" smtClean="0"/>
              <a:t>tissue</a:t>
            </a:r>
          </a:p>
          <a:p>
            <a:pPr algn="just">
              <a:lnSpc>
                <a:spcPct val="200000"/>
              </a:lnSpc>
            </a:pPr>
            <a:r>
              <a:rPr lang="en-US" b="1" dirty="0"/>
              <a:t>Ooze: </a:t>
            </a:r>
            <a:r>
              <a:rPr lang="en-US" dirty="0"/>
              <a:t>a mass of bacterial cells usually embedded in a slimy matrix appearing on the diseased plant surface, often as a droplet; or, a flux, a viscid mass of juices composed of host and parasite substances occasionally found exuding from a diseased </a:t>
            </a:r>
            <a:r>
              <a:rPr lang="en-US" dirty="0" smtClean="0"/>
              <a:t>plant.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6800" y="1143000"/>
            <a:ext cx="2562610" cy="1524000"/>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76800" y="3186545"/>
            <a:ext cx="2562610" cy="1828800"/>
          </a:xfrm>
          <a:prstGeom prst="rect">
            <a:avLst/>
          </a:prstGeom>
        </p:spPr>
      </p:pic>
    </p:spTree>
    <p:extLst>
      <p:ext uri="{BB962C8B-B14F-4D97-AF65-F5344CB8AC3E}">
        <p14:creationId xmlns:p14="http://schemas.microsoft.com/office/powerpoint/2010/main" val="26356819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55" y="533400"/>
            <a:ext cx="9144000" cy="5909310"/>
          </a:xfrm>
          <a:prstGeom prst="rect">
            <a:avLst/>
          </a:prstGeom>
        </p:spPr>
        <p:txBody>
          <a:bodyPr wrap="square">
            <a:spAutoFit/>
          </a:bodyPr>
          <a:lstStyle/>
          <a:p>
            <a:pPr algn="just">
              <a:lnSpc>
                <a:spcPct val="150000"/>
              </a:lnSpc>
            </a:pPr>
            <a:r>
              <a:rPr lang="en-US" b="1" dirty="0" err="1"/>
              <a:t>Pycnidia</a:t>
            </a:r>
            <a:r>
              <a:rPr lang="en-US" b="1" dirty="0"/>
              <a:t>: </a:t>
            </a:r>
            <a:r>
              <a:rPr lang="en-US" dirty="0"/>
              <a:t>minute, usually </a:t>
            </a:r>
            <a:r>
              <a:rPr lang="en-US" dirty="0" err="1"/>
              <a:t>globose</a:t>
            </a:r>
            <a:r>
              <a:rPr lang="en-US" dirty="0"/>
              <a:t> and black, fungal asexual fruiting structures formed on plant surfaces </a:t>
            </a:r>
            <a:endParaRPr lang="en-US" dirty="0" smtClean="0"/>
          </a:p>
          <a:p>
            <a:pPr algn="just">
              <a:lnSpc>
                <a:spcPct val="150000"/>
              </a:lnSpc>
            </a:pPr>
            <a:r>
              <a:rPr lang="en-US" b="1" dirty="0"/>
              <a:t>Rot: </a:t>
            </a:r>
            <a:r>
              <a:rPr lang="en-US" dirty="0"/>
              <a:t>the softening, discoloration, and disintegration of succulent plant tissue as the result of fungal or bacterial </a:t>
            </a:r>
            <a:r>
              <a:rPr lang="en-US" dirty="0" smtClean="0"/>
              <a:t>infection</a:t>
            </a:r>
          </a:p>
          <a:p>
            <a:pPr algn="just">
              <a:lnSpc>
                <a:spcPct val="150000"/>
              </a:lnSpc>
            </a:pPr>
            <a:endParaRPr lang="en-US" dirty="0" smtClean="0"/>
          </a:p>
          <a:p>
            <a:pPr algn="just">
              <a:lnSpc>
                <a:spcPct val="150000"/>
              </a:lnSpc>
            </a:pPr>
            <a:endParaRPr lang="en-US" dirty="0"/>
          </a:p>
          <a:p>
            <a:pPr algn="just">
              <a:lnSpc>
                <a:spcPct val="150000"/>
              </a:lnSpc>
            </a:pPr>
            <a:endParaRPr lang="en-US" dirty="0" smtClean="0"/>
          </a:p>
          <a:p>
            <a:pPr algn="just">
              <a:lnSpc>
                <a:spcPct val="150000"/>
              </a:lnSpc>
            </a:pPr>
            <a:endParaRPr lang="en-US" dirty="0" smtClean="0"/>
          </a:p>
          <a:p>
            <a:pPr algn="just">
              <a:lnSpc>
                <a:spcPct val="150000"/>
              </a:lnSpc>
            </a:pPr>
            <a:r>
              <a:rPr lang="en-US" b="1" dirty="0"/>
              <a:t>Scab: </a:t>
            </a:r>
            <a:r>
              <a:rPr lang="en-US" dirty="0"/>
              <a:t>a roughened crust-like diseased area on the surface of a plant organ; a disease in which such areas </a:t>
            </a:r>
            <a:r>
              <a:rPr lang="en-US" dirty="0" smtClean="0"/>
              <a:t>form</a:t>
            </a:r>
          </a:p>
          <a:p>
            <a:pPr algn="just">
              <a:lnSpc>
                <a:spcPct val="150000"/>
              </a:lnSpc>
            </a:pPr>
            <a:endParaRPr lang="en-US" dirty="0"/>
          </a:p>
          <a:p>
            <a:pPr algn="just">
              <a:lnSpc>
                <a:spcPct val="150000"/>
              </a:lnSpc>
            </a:pPr>
            <a:endParaRPr lang="en-US" dirty="0" smtClean="0"/>
          </a:p>
          <a:p>
            <a:pPr algn="just">
              <a:lnSpc>
                <a:spcPct val="150000"/>
              </a:lnSpc>
            </a:pPr>
            <a:endParaRPr lang="en-US" dirty="0"/>
          </a:p>
          <a:p>
            <a:pPr algn="just">
              <a:lnSpc>
                <a:spcPct val="150000"/>
              </a:lnSpc>
            </a:pPr>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05200" y="1828800"/>
            <a:ext cx="3851563" cy="2090304"/>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35582" y="4343401"/>
            <a:ext cx="3047999" cy="2133599"/>
          </a:xfrm>
          <a:prstGeom prst="rect">
            <a:avLst/>
          </a:prstGeom>
        </p:spPr>
      </p:pic>
    </p:spTree>
    <p:extLst>
      <p:ext uri="{BB962C8B-B14F-4D97-AF65-F5344CB8AC3E}">
        <p14:creationId xmlns:p14="http://schemas.microsoft.com/office/powerpoint/2010/main" val="1613510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324808"/>
          </a:xfrm>
          <a:prstGeom prst="rect">
            <a:avLst/>
          </a:prstGeom>
        </p:spPr>
        <p:txBody>
          <a:bodyPr wrap="square">
            <a:spAutoFit/>
          </a:bodyPr>
          <a:lstStyle/>
          <a:p>
            <a:pPr algn="just">
              <a:lnSpc>
                <a:spcPct val="150000"/>
              </a:lnSpc>
            </a:pPr>
            <a:r>
              <a:rPr lang="en-US" b="1" dirty="0" err="1"/>
              <a:t>Sclerotia</a:t>
            </a:r>
            <a:r>
              <a:rPr lang="en-US" b="1" dirty="0"/>
              <a:t>: </a:t>
            </a:r>
            <a:r>
              <a:rPr lang="en-US" dirty="0"/>
              <a:t>tough structures produced by fungi for long-term survival. </a:t>
            </a:r>
            <a:endParaRPr lang="en-US" dirty="0" smtClean="0"/>
          </a:p>
          <a:p>
            <a:pPr algn="just">
              <a:lnSpc>
                <a:spcPct val="150000"/>
              </a:lnSpc>
            </a:pPr>
            <a:r>
              <a:rPr lang="en-US" b="1" dirty="0"/>
              <a:t>Vein banding: </a:t>
            </a:r>
            <a:r>
              <a:rPr lang="en-US" dirty="0"/>
              <a:t>retention of bands of green tissue along the veins while the tissue between veins has become </a:t>
            </a:r>
            <a:r>
              <a:rPr lang="en-US" dirty="0" err="1"/>
              <a:t>chlorotic</a:t>
            </a:r>
            <a:r>
              <a:rPr lang="en-US" dirty="0"/>
              <a:t>. </a:t>
            </a:r>
            <a:endParaRPr lang="en-US" dirty="0" smtClean="0"/>
          </a:p>
          <a:p>
            <a:pPr algn="just">
              <a:lnSpc>
                <a:spcPct val="150000"/>
              </a:lnSpc>
            </a:pPr>
            <a:endParaRPr lang="en-US" dirty="0" smtClean="0"/>
          </a:p>
          <a:p>
            <a:pPr algn="just">
              <a:lnSpc>
                <a:spcPct val="150000"/>
              </a:lnSpc>
            </a:pPr>
            <a:endParaRPr lang="en-US" dirty="0" smtClean="0"/>
          </a:p>
          <a:p>
            <a:pPr algn="just">
              <a:lnSpc>
                <a:spcPct val="150000"/>
              </a:lnSpc>
            </a:pPr>
            <a:endParaRPr lang="en-US" dirty="0" smtClean="0"/>
          </a:p>
          <a:p>
            <a:pPr algn="just">
              <a:lnSpc>
                <a:spcPct val="150000"/>
              </a:lnSpc>
            </a:pPr>
            <a:endParaRPr lang="en-US" dirty="0"/>
          </a:p>
          <a:p>
            <a:pPr algn="just">
              <a:lnSpc>
                <a:spcPct val="150000"/>
              </a:lnSpc>
            </a:pPr>
            <a:endParaRPr lang="en-US" dirty="0"/>
          </a:p>
          <a:p>
            <a:pPr algn="just">
              <a:lnSpc>
                <a:spcPct val="150000"/>
              </a:lnSpc>
            </a:pPr>
            <a:r>
              <a:rPr lang="en-US" b="1" dirty="0"/>
              <a:t>Vein clearing: </a:t>
            </a:r>
            <a:r>
              <a:rPr lang="en-US" dirty="0"/>
              <a:t>destruction of chlorophyll adjacent or in the vein tissue as a result of infection by a virus or other </a:t>
            </a:r>
            <a:r>
              <a:rPr lang="en-US" dirty="0" smtClean="0"/>
              <a:t>pathogen</a:t>
            </a:r>
          </a:p>
          <a:p>
            <a:pPr algn="just">
              <a:lnSpc>
                <a:spcPct val="150000"/>
              </a:lnSpc>
            </a:pPr>
            <a:endParaRPr lang="en-US" dirty="0"/>
          </a:p>
          <a:p>
            <a:pPr algn="just">
              <a:lnSpc>
                <a:spcPct val="150000"/>
              </a:lnSpc>
            </a:pPr>
            <a:endParaRPr lang="en-US" dirty="0" smtClean="0"/>
          </a:p>
          <a:p>
            <a:pPr algn="just">
              <a:lnSpc>
                <a:spcPct val="150000"/>
              </a:lnSpc>
            </a:pPr>
            <a:endParaRPr lang="en-US" dirty="0"/>
          </a:p>
          <a:p>
            <a:pPr algn="just">
              <a:lnSpc>
                <a:spcPct val="150000"/>
              </a:lnSpc>
            </a:pPr>
            <a:endParaRPr lang="en-US" dirty="0" smtClean="0"/>
          </a:p>
          <a:p>
            <a:pPr algn="just">
              <a:lnSpc>
                <a:spcPct val="150000"/>
              </a:lnSpc>
            </a:pP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8847" y="1143000"/>
            <a:ext cx="3426306" cy="2074753"/>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042" y="4038600"/>
            <a:ext cx="3050111" cy="2066925"/>
          </a:xfrm>
          <a:prstGeom prst="rect">
            <a:avLst/>
          </a:prstGeom>
        </p:spPr>
      </p:pic>
    </p:spTree>
    <p:extLst>
      <p:ext uri="{BB962C8B-B14F-4D97-AF65-F5344CB8AC3E}">
        <p14:creationId xmlns:p14="http://schemas.microsoft.com/office/powerpoint/2010/main" val="581802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81000"/>
            <a:ext cx="9144000" cy="6186309"/>
          </a:xfrm>
          <a:prstGeom prst="rect">
            <a:avLst/>
          </a:prstGeom>
        </p:spPr>
        <p:txBody>
          <a:bodyPr wrap="square">
            <a:spAutoFit/>
          </a:bodyPr>
          <a:lstStyle/>
          <a:p>
            <a:pPr algn="just">
              <a:lnSpc>
                <a:spcPct val="200000"/>
              </a:lnSpc>
            </a:pPr>
            <a:r>
              <a:rPr lang="en-US" b="1" dirty="0"/>
              <a:t>Wilt: </a:t>
            </a:r>
            <a:r>
              <a:rPr lang="en-US" dirty="0"/>
              <a:t>loss of rigidity and drooping of plant parts generally caused by insufficient </a:t>
            </a:r>
            <a:r>
              <a:rPr lang="en-US" dirty="0" smtClean="0"/>
              <a:t>water and nutrients </a:t>
            </a:r>
            <a:r>
              <a:rPr lang="en-US" dirty="0"/>
              <a:t>in the </a:t>
            </a:r>
            <a:r>
              <a:rPr lang="en-US" dirty="0" smtClean="0"/>
              <a:t>plant</a:t>
            </a:r>
            <a:r>
              <a:rPr lang="en-US" dirty="0"/>
              <a:t> </a:t>
            </a:r>
            <a:r>
              <a:rPr lang="en-US" dirty="0" smtClean="0"/>
              <a:t>due to blockage of root system.</a:t>
            </a:r>
          </a:p>
          <a:p>
            <a:pPr algn="just">
              <a:lnSpc>
                <a:spcPct val="200000"/>
              </a:lnSpc>
            </a:pPr>
            <a:endParaRPr lang="en-US" dirty="0" smtClean="0"/>
          </a:p>
          <a:p>
            <a:pPr algn="just">
              <a:lnSpc>
                <a:spcPct val="200000"/>
              </a:lnSpc>
            </a:pPr>
            <a:endParaRPr lang="en-US" dirty="0"/>
          </a:p>
          <a:p>
            <a:pPr algn="just">
              <a:lnSpc>
                <a:spcPct val="200000"/>
              </a:lnSpc>
            </a:pPr>
            <a:endParaRPr lang="en-US" dirty="0"/>
          </a:p>
          <a:p>
            <a:pPr algn="just">
              <a:lnSpc>
                <a:spcPct val="200000"/>
              </a:lnSpc>
            </a:pPr>
            <a:r>
              <a:rPr lang="en-US" b="1" dirty="0"/>
              <a:t>Witches' broom: </a:t>
            </a:r>
            <a:r>
              <a:rPr lang="en-US" dirty="0"/>
              <a:t>broom-like growth or massed proliferation caused by the dense clustering of branches in woody plants. </a:t>
            </a:r>
            <a:endParaRPr lang="en-US" dirty="0" smtClean="0"/>
          </a:p>
          <a:p>
            <a:pPr algn="just">
              <a:lnSpc>
                <a:spcPct val="200000"/>
              </a:lnSpc>
            </a:pPr>
            <a:endParaRPr lang="en-US" dirty="0" smtClean="0"/>
          </a:p>
          <a:p>
            <a:pPr algn="just">
              <a:lnSpc>
                <a:spcPct val="200000"/>
              </a:lnSpc>
            </a:pPr>
            <a:endParaRPr lang="en-US" dirty="0"/>
          </a:p>
          <a:p>
            <a:pPr algn="just">
              <a:lnSpc>
                <a:spcPct val="200000"/>
              </a:lnSpc>
            </a:pPr>
            <a:endParaRPr lang="en-US" dirty="0" smtClean="0"/>
          </a:p>
          <a:p>
            <a:pPr algn="just">
              <a:lnSpc>
                <a:spcPct val="200000"/>
              </a:lnSpc>
            </a:pP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067" y="1544782"/>
            <a:ext cx="2695575" cy="169545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5600" y="3845561"/>
            <a:ext cx="3467533" cy="2597302"/>
          </a:xfrm>
          <a:prstGeom prst="rect">
            <a:avLst/>
          </a:prstGeom>
        </p:spPr>
      </p:pic>
    </p:spTree>
    <p:extLst>
      <p:ext uri="{BB962C8B-B14F-4D97-AF65-F5344CB8AC3E}">
        <p14:creationId xmlns:p14="http://schemas.microsoft.com/office/powerpoint/2010/main" val="5328405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133600"/>
            <a:ext cx="7696200" cy="1862048"/>
          </a:xfrm>
          <a:prstGeom prst="rect">
            <a:avLst/>
          </a:prstGeom>
          <a:noFill/>
        </p:spPr>
        <p:txBody>
          <a:bodyPr wrap="square" rtlCol="0">
            <a:spAutoFit/>
          </a:bodyPr>
          <a:lstStyle/>
          <a:p>
            <a:pPr algn="ctr"/>
            <a:r>
              <a:rPr lang="en-US" sz="11500" b="1" dirty="0" smtClean="0">
                <a:solidFill>
                  <a:srgbClr val="7030A0"/>
                </a:solidFill>
              </a:rPr>
              <a:t>Thank You</a:t>
            </a:r>
            <a:endParaRPr lang="en-US" sz="11500" b="1" dirty="0">
              <a:solidFill>
                <a:srgbClr val="7030A0"/>
              </a:solidFill>
            </a:endParaRPr>
          </a:p>
        </p:txBody>
      </p:sp>
    </p:spTree>
    <p:extLst>
      <p:ext uri="{BB962C8B-B14F-4D97-AF65-F5344CB8AC3E}">
        <p14:creationId xmlns:p14="http://schemas.microsoft.com/office/powerpoint/2010/main" val="3240384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09800"/>
            <a:ext cx="8458200" cy="1446550"/>
          </a:xfrm>
          <a:prstGeom prst="rect">
            <a:avLst/>
          </a:prstGeom>
        </p:spPr>
        <p:txBody>
          <a:bodyPr wrap="square">
            <a:spAutoFit/>
          </a:bodyPr>
          <a:lstStyle/>
          <a:p>
            <a:pPr algn="ctr"/>
            <a:r>
              <a:rPr lang="en-US" sz="4400" b="1" dirty="0">
                <a:solidFill>
                  <a:srgbClr val="7030A0"/>
                </a:solidFill>
              </a:rPr>
              <a:t>Terms and Concepts in Plant Pathology</a:t>
            </a:r>
          </a:p>
        </p:txBody>
      </p:sp>
    </p:spTree>
    <p:extLst>
      <p:ext uri="{BB962C8B-B14F-4D97-AF65-F5344CB8AC3E}">
        <p14:creationId xmlns:p14="http://schemas.microsoft.com/office/powerpoint/2010/main" val="2422016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6891"/>
            <a:ext cx="8915400" cy="6093976"/>
          </a:xfrm>
          <a:prstGeom prst="rect">
            <a:avLst/>
          </a:prstGeom>
        </p:spPr>
        <p:txBody>
          <a:bodyPr wrap="square">
            <a:spAutoFit/>
          </a:bodyPr>
          <a:lstStyle/>
          <a:p>
            <a:pPr algn="just">
              <a:lnSpc>
                <a:spcPct val="150000"/>
              </a:lnSpc>
            </a:pPr>
            <a:r>
              <a:rPr lang="en-US" sz="2000" b="1" dirty="0">
                <a:solidFill>
                  <a:srgbClr val="00B050"/>
                </a:solidFill>
              </a:rPr>
              <a:t>Disease: </a:t>
            </a:r>
            <a:r>
              <a:rPr lang="en-US" sz="2000" dirty="0"/>
              <a:t>According to </a:t>
            </a:r>
            <a:r>
              <a:rPr lang="en-US" sz="2000" dirty="0" err="1"/>
              <a:t>Horsfall</a:t>
            </a:r>
            <a:r>
              <a:rPr lang="en-US" sz="2000" dirty="0"/>
              <a:t> and Diamond (1959), disease may be defined as a malfunctioning process that is caused by continuous irritation by a pathogen </a:t>
            </a:r>
            <a:r>
              <a:rPr lang="en-US" sz="2000" dirty="0" smtClean="0"/>
              <a:t>.</a:t>
            </a:r>
          </a:p>
          <a:p>
            <a:pPr algn="just">
              <a:lnSpc>
                <a:spcPct val="150000"/>
              </a:lnSpc>
            </a:pPr>
            <a:r>
              <a:rPr lang="en-US" sz="2000" b="1" dirty="0" smtClean="0">
                <a:solidFill>
                  <a:srgbClr val="00B050"/>
                </a:solidFill>
              </a:rPr>
              <a:t>Disorder</a:t>
            </a:r>
            <a:r>
              <a:rPr lang="en-US" sz="2000" b="1" dirty="0">
                <a:solidFill>
                  <a:srgbClr val="00B050"/>
                </a:solidFill>
              </a:rPr>
              <a:t>: </a:t>
            </a:r>
            <a:r>
              <a:rPr lang="en-US" sz="2000" dirty="0"/>
              <a:t>Non-infectious plant diseases due to abiotic causes such as adverse soil and environmental conditions are termed disorders. </a:t>
            </a:r>
            <a:endParaRPr lang="en-US" sz="2000" dirty="0" smtClean="0"/>
          </a:p>
          <a:p>
            <a:pPr algn="just">
              <a:lnSpc>
                <a:spcPct val="150000"/>
              </a:lnSpc>
            </a:pPr>
            <a:r>
              <a:rPr lang="en-US" sz="2000" b="1" dirty="0">
                <a:solidFill>
                  <a:srgbClr val="00B050"/>
                </a:solidFill>
              </a:rPr>
              <a:t>Pathogen:</a:t>
            </a:r>
            <a:r>
              <a:rPr lang="en-US" sz="2000" dirty="0">
                <a:solidFill>
                  <a:srgbClr val="00B050"/>
                </a:solidFill>
              </a:rPr>
              <a:t> </a:t>
            </a:r>
            <a:r>
              <a:rPr lang="en-US" sz="2000" dirty="0"/>
              <a:t>It is the agent responsible for inciting ‘pathos’ i.e. ailment or damage.</a:t>
            </a:r>
          </a:p>
          <a:p>
            <a:pPr algn="just">
              <a:lnSpc>
                <a:spcPct val="150000"/>
              </a:lnSpc>
            </a:pPr>
            <a:r>
              <a:rPr lang="en-US" sz="2000" b="1" dirty="0" smtClean="0">
                <a:solidFill>
                  <a:srgbClr val="00B050"/>
                </a:solidFill>
              </a:rPr>
              <a:t>Disease </a:t>
            </a:r>
            <a:r>
              <a:rPr lang="en-US" sz="2000" b="1" dirty="0">
                <a:solidFill>
                  <a:srgbClr val="00B050"/>
                </a:solidFill>
              </a:rPr>
              <a:t>Incidence: </a:t>
            </a:r>
            <a:r>
              <a:rPr lang="en-US" sz="2000" dirty="0"/>
              <a:t>the number of plants affected by a disease within a population. E.g. soil borne diseases, </a:t>
            </a:r>
            <a:r>
              <a:rPr lang="en-US" sz="2000" dirty="0" smtClean="0"/>
              <a:t>nematodes</a:t>
            </a:r>
            <a:endParaRPr lang="en-US" sz="2000" dirty="0"/>
          </a:p>
          <a:p>
            <a:pPr algn="just">
              <a:lnSpc>
                <a:spcPct val="150000"/>
              </a:lnSpc>
            </a:pPr>
            <a:r>
              <a:rPr lang="en-US" sz="2000" b="1" dirty="0">
                <a:solidFill>
                  <a:srgbClr val="00B050"/>
                </a:solidFill>
              </a:rPr>
              <a:t>Disease Severity: </a:t>
            </a:r>
            <a:r>
              <a:rPr lang="en-US" sz="2000" dirty="0"/>
              <a:t>the measure of damage done by a disease. OR Amount of disease present in a population. E.g. Leaf, stem, seed diseases </a:t>
            </a:r>
          </a:p>
          <a:p>
            <a:pPr algn="just">
              <a:lnSpc>
                <a:spcPct val="150000"/>
              </a:lnSpc>
            </a:pPr>
            <a:r>
              <a:rPr lang="en-US" sz="2000" b="1" dirty="0">
                <a:solidFill>
                  <a:srgbClr val="00B050"/>
                </a:solidFill>
              </a:rPr>
              <a:t>Hypha: </a:t>
            </a:r>
            <a:r>
              <a:rPr lang="en-US" sz="2000" dirty="0"/>
              <a:t>a single tubular thread-like filament of a fungal mycelium. The hypha is the basic structural unit of a fungus. </a:t>
            </a:r>
          </a:p>
          <a:p>
            <a:pPr algn="just">
              <a:lnSpc>
                <a:spcPct val="150000"/>
              </a:lnSpc>
            </a:pPr>
            <a:r>
              <a:rPr lang="en-US" sz="2000" b="1" dirty="0">
                <a:solidFill>
                  <a:srgbClr val="00B050"/>
                </a:solidFill>
              </a:rPr>
              <a:t>Mycelium: </a:t>
            </a:r>
            <a:r>
              <a:rPr lang="en-US" sz="2000" dirty="0"/>
              <a:t>a mass of hyphae that forms the body (</a:t>
            </a:r>
            <a:r>
              <a:rPr lang="en-US" sz="2000" dirty="0" err="1"/>
              <a:t>thallus</a:t>
            </a:r>
            <a:r>
              <a:rPr lang="en-US" sz="2000" dirty="0"/>
              <a:t>) of a fungus called mycelium. </a:t>
            </a:r>
          </a:p>
        </p:txBody>
      </p:sp>
    </p:spTree>
    <p:extLst>
      <p:ext uri="{BB962C8B-B14F-4D97-AF65-F5344CB8AC3E}">
        <p14:creationId xmlns:p14="http://schemas.microsoft.com/office/powerpoint/2010/main" val="1057055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90945"/>
            <a:ext cx="9144000" cy="6247864"/>
          </a:xfrm>
          <a:prstGeom prst="rect">
            <a:avLst/>
          </a:prstGeom>
        </p:spPr>
        <p:txBody>
          <a:bodyPr wrap="square">
            <a:spAutoFit/>
          </a:bodyPr>
          <a:lstStyle/>
          <a:p>
            <a:pPr algn="just">
              <a:lnSpc>
                <a:spcPct val="200000"/>
              </a:lnSpc>
            </a:pPr>
            <a:r>
              <a:rPr lang="en-US" sz="2000" b="1" dirty="0">
                <a:solidFill>
                  <a:srgbClr val="00B050"/>
                </a:solidFill>
              </a:rPr>
              <a:t>Spore: </a:t>
            </a:r>
            <a:r>
              <a:rPr lang="en-US" sz="2000" dirty="0"/>
              <a:t>a specialized reproductive body in fungi (and some other organisms), containing one or more cells, capable of developing into an adult. </a:t>
            </a:r>
          </a:p>
          <a:p>
            <a:pPr algn="just">
              <a:lnSpc>
                <a:spcPct val="200000"/>
              </a:lnSpc>
            </a:pPr>
            <a:r>
              <a:rPr lang="en-US" sz="2000" b="1" dirty="0" err="1">
                <a:solidFill>
                  <a:srgbClr val="00B050"/>
                </a:solidFill>
              </a:rPr>
              <a:t>Biotroph</a:t>
            </a:r>
            <a:r>
              <a:rPr lang="en-US" sz="2000" b="1" dirty="0">
                <a:solidFill>
                  <a:srgbClr val="00B050"/>
                </a:solidFill>
              </a:rPr>
              <a:t>: </a:t>
            </a:r>
            <a:r>
              <a:rPr lang="en-US" sz="2000" dirty="0"/>
              <a:t>an organism that can live and reproduce only on another living organism. A </a:t>
            </a:r>
            <a:r>
              <a:rPr lang="en-US" sz="2000" dirty="0" err="1"/>
              <a:t>biotroph</a:t>
            </a:r>
            <a:r>
              <a:rPr lang="en-US" sz="2000" dirty="0"/>
              <a:t> is completely dependent on the host organism as a source of nutrients, i.e. it is an obligate parasite. </a:t>
            </a:r>
          </a:p>
          <a:p>
            <a:pPr algn="just">
              <a:lnSpc>
                <a:spcPct val="200000"/>
              </a:lnSpc>
            </a:pPr>
            <a:r>
              <a:rPr lang="en-US" sz="2000" b="1" dirty="0" err="1">
                <a:solidFill>
                  <a:srgbClr val="00B050"/>
                </a:solidFill>
              </a:rPr>
              <a:t>Necrotroph</a:t>
            </a:r>
            <a:r>
              <a:rPr lang="en-US" sz="2000" b="1" dirty="0">
                <a:solidFill>
                  <a:srgbClr val="00B050"/>
                </a:solidFill>
              </a:rPr>
              <a:t>: </a:t>
            </a:r>
            <a:r>
              <a:rPr lang="en-US" sz="2000" dirty="0"/>
              <a:t>an organism (parasite) that causes the death of host tissues as it grows through them, obtaining its energy from the dead cells. </a:t>
            </a:r>
          </a:p>
          <a:p>
            <a:pPr algn="just">
              <a:lnSpc>
                <a:spcPct val="200000"/>
              </a:lnSpc>
            </a:pPr>
            <a:r>
              <a:rPr lang="en-US" sz="2000" b="1" dirty="0">
                <a:solidFill>
                  <a:srgbClr val="00B050"/>
                </a:solidFill>
              </a:rPr>
              <a:t>Saprophyte: </a:t>
            </a:r>
            <a:r>
              <a:rPr lang="en-US" sz="2000" dirty="0"/>
              <a:t>an organism that obtains nourishment from non-living organic matter (usually dead and decaying plant or animal matter) by absorbing soluble organic compounds. </a:t>
            </a:r>
          </a:p>
        </p:txBody>
      </p:sp>
    </p:spTree>
    <p:extLst>
      <p:ext uri="{BB962C8B-B14F-4D97-AF65-F5344CB8AC3E}">
        <p14:creationId xmlns:p14="http://schemas.microsoft.com/office/powerpoint/2010/main" val="1460717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400"/>
            <a:ext cx="8991600" cy="6247864"/>
          </a:xfrm>
          <a:prstGeom prst="rect">
            <a:avLst/>
          </a:prstGeom>
        </p:spPr>
        <p:txBody>
          <a:bodyPr wrap="square">
            <a:spAutoFit/>
          </a:bodyPr>
          <a:lstStyle/>
          <a:p>
            <a:pPr algn="just">
              <a:lnSpc>
                <a:spcPct val="200000"/>
              </a:lnSpc>
            </a:pPr>
            <a:r>
              <a:rPr lang="en-US" sz="2000" b="1" dirty="0">
                <a:solidFill>
                  <a:srgbClr val="00B050"/>
                </a:solidFill>
              </a:rPr>
              <a:t>Pathogenicity: </a:t>
            </a:r>
            <a:r>
              <a:rPr lang="en-US" sz="2000" dirty="0"/>
              <a:t>The capacity of a pathogen to cause disease. </a:t>
            </a:r>
          </a:p>
          <a:p>
            <a:pPr algn="just">
              <a:lnSpc>
                <a:spcPct val="200000"/>
              </a:lnSpc>
            </a:pPr>
            <a:r>
              <a:rPr lang="en-US" sz="2000" b="1" dirty="0">
                <a:solidFill>
                  <a:srgbClr val="00B050"/>
                </a:solidFill>
              </a:rPr>
              <a:t>Pathogenesis: </a:t>
            </a:r>
            <a:r>
              <a:rPr lang="en-US" sz="2000" dirty="0"/>
              <a:t>is the chain of events that lead to development of disease in the host (or) sequence of progress in disease development from the initial contact between the pathogen and its host to the completion of the syndrome. </a:t>
            </a:r>
          </a:p>
          <a:p>
            <a:pPr algn="just">
              <a:lnSpc>
                <a:spcPct val="150000"/>
              </a:lnSpc>
            </a:pPr>
            <a:r>
              <a:rPr lang="en-US" sz="2000" b="1" dirty="0">
                <a:solidFill>
                  <a:srgbClr val="00B050"/>
                </a:solidFill>
              </a:rPr>
              <a:t>Sign:</a:t>
            </a:r>
            <a:r>
              <a:rPr lang="en-US" sz="2000" b="1" dirty="0"/>
              <a:t> </a:t>
            </a:r>
            <a:r>
              <a:rPr lang="en-US" sz="2000" dirty="0"/>
              <a:t>The pathogen or its parts or products seen on a host plant</a:t>
            </a:r>
            <a:r>
              <a:rPr lang="en-US" sz="2000" dirty="0" smtClean="0"/>
              <a:t>./ Physical proof of pathogen.</a:t>
            </a:r>
            <a:endParaRPr lang="en-US" sz="2000" dirty="0"/>
          </a:p>
          <a:p>
            <a:pPr algn="just">
              <a:lnSpc>
                <a:spcPct val="150000"/>
              </a:lnSpc>
            </a:pPr>
            <a:r>
              <a:rPr lang="en-US" sz="2000" b="1" dirty="0">
                <a:solidFill>
                  <a:srgbClr val="00B050"/>
                </a:solidFill>
              </a:rPr>
              <a:t>Symptom: </a:t>
            </a:r>
            <a:r>
              <a:rPr lang="en-US" sz="2000" dirty="0"/>
              <a:t>The external or internal reactions or alterations of a plant as a result of a disease. </a:t>
            </a:r>
          </a:p>
          <a:p>
            <a:pPr algn="just">
              <a:lnSpc>
                <a:spcPct val="200000"/>
              </a:lnSpc>
            </a:pPr>
            <a:r>
              <a:rPr lang="en-US" sz="2000" b="1" dirty="0">
                <a:solidFill>
                  <a:srgbClr val="00B050"/>
                </a:solidFill>
              </a:rPr>
              <a:t>Syndrome: </a:t>
            </a:r>
            <a:r>
              <a:rPr lang="en-US" sz="2000" dirty="0"/>
              <a:t>The set of varying symptoms characterizing a disease are collectively called a syndrome. OR The series of symptoms of a disease collectively known as syndrome. </a:t>
            </a:r>
          </a:p>
        </p:txBody>
      </p:sp>
    </p:spTree>
    <p:extLst>
      <p:ext uri="{BB962C8B-B14F-4D97-AF65-F5344CB8AC3E}">
        <p14:creationId xmlns:p14="http://schemas.microsoft.com/office/powerpoint/2010/main" val="857315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533400"/>
            <a:ext cx="8991600" cy="4420890"/>
          </a:xfrm>
          <a:prstGeom prst="rect">
            <a:avLst/>
          </a:prstGeom>
        </p:spPr>
        <p:txBody>
          <a:bodyPr wrap="square">
            <a:spAutoFit/>
          </a:bodyPr>
          <a:lstStyle/>
          <a:p>
            <a:pPr algn="just">
              <a:lnSpc>
                <a:spcPct val="200000"/>
              </a:lnSpc>
            </a:pPr>
            <a:r>
              <a:rPr lang="en-US" sz="2400" b="1" dirty="0">
                <a:solidFill>
                  <a:srgbClr val="00B050"/>
                </a:solidFill>
              </a:rPr>
              <a:t>Virulence: </a:t>
            </a:r>
            <a:r>
              <a:rPr lang="en-US" sz="2400" dirty="0"/>
              <a:t>The degree of pathogenicity of a given pathogen. </a:t>
            </a:r>
          </a:p>
          <a:p>
            <a:pPr algn="just">
              <a:lnSpc>
                <a:spcPct val="200000"/>
              </a:lnSpc>
            </a:pPr>
            <a:r>
              <a:rPr lang="en-US" sz="2400" b="1" dirty="0">
                <a:solidFill>
                  <a:srgbClr val="00B050"/>
                </a:solidFill>
              </a:rPr>
              <a:t>Virulent:</a:t>
            </a:r>
            <a:r>
              <a:rPr lang="en-US" sz="2400" b="1" dirty="0"/>
              <a:t> </a:t>
            </a:r>
            <a:r>
              <a:rPr lang="en-US" sz="2400" dirty="0"/>
              <a:t>Capable of causing a severe disease; strongly pathogenic. </a:t>
            </a:r>
          </a:p>
          <a:p>
            <a:pPr algn="just">
              <a:lnSpc>
                <a:spcPct val="200000"/>
              </a:lnSpc>
            </a:pPr>
            <a:r>
              <a:rPr lang="en-US" sz="2400" b="1" dirty="0" err="1">
                <a:solidFill>
                  <a:srgbClr val="00B050"/>
                </a:solidFill>
              </a:rPr>
              <a:t>Avirulent</a:t>
            </a:r>
            <a:r>
              <a:rPr lang="en-US" sz="2400" b="1" dirty="0">
                <a:solidFill>
                  <a:srgbClr val="00B050"/>
                </a:solidFill>
              </a:rPr>
              <a:t> (non-virulent): </a:t>
            </a:r>
            <a:r>
              <a:rPr lang="en-US" sz="2400" dirty="0"/>
              <a:t>Non-pathogenic or lacking virulence. </a:t>
            </a:r>
          </a:p>
          <a:p>
            <a:pPr algn="just">
              <a:lnSpc>
                <a:spcPct val="200000"/>
              </a:lnSpc>
            </a:pPr>
            <a:r>
              <a:rPr lang="en-US" sz="2400" b="1" dirty="0">
                <a:solidFill>
                  <a:srgbClr val="00B050"/>
                </a:solidFill>
              </a:rPr>
              <a:t>Infection: </a:t>
            </a:r>
            <a:r>
              <a:rPr lang="en-US" sz="2400" dirty="0"/>
              <a:t>The establishment of a parasite within a host plant. </a:t>
            </a:r>
          </a:p>
          <a:p>
            <a:pPr algn="just">
              <a:lnSpc>
                <a:spcPct val="200000"/>
              </a:lnSpc>
            </a:pPr>
            <a:r>
              <a:rPr lang="en-US" sz="2400" b="1" dirty="0">
                <a:solidFill>
                  <a:srgbClr val="00B050"/>
                </a:solidFill>
              </a:rPr>
              <a:t>Latent Infection : </a:t>
            </a:r>
            <a:r>
              <a:rPr lang="en-US" sz="2400" dirty="0"/>
              <a:t>where the host is infected with a pathogen but does not show any symptoms. </a:t>
            </a:r>
          </a:p>
        </p:txBody>
      </p:sp>
    </p:spTree>
    <p:extLst>
      <p:ext uri="{BB962C8B-B14F-4D97-AF65-F5344CB8AC3E}">
        <p14:creationId xmlns:p14="http://schemas.microsoft.com/office/powerpoint/2010/main" val="2055643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685800"/>
            <a:ext cx="8915400" cy="4847481"/>
          </a:xfrm>
          <a:prstGeom prst="rect">
            <a:avLst/>
          </a:prstGeom>
        </p:spPr>
        <p:txBody>
          <a:bodyPr wrap="square">
            <a:spAutoFit/>
          </a:bodyPr>
          <a:lstStyle/>
          <a:p>
            <a:pPr algn="just">
              <a:lnSpc>
                <a:spcPct val="150000"/>
              </a:lnSpc>
            </a:pPr>
            <a:r>
              <a:rPr lang="en-US" sz="2400" b="1" dirty="0">
                <a:solidFill>
                  <a:srgbClr val="00B050"/>
                </a:solidFill>
              </a:rPr>
              <a:t>Infectious disease: </a:t>
            </a:r>
            <a:r>
              <a:rPr lang="en-US" sz="2200" dirty="0"/>
              <a:t>A disease that is caused by a pathogen which can spread or transfer from a diseased to a healthy plant. </a:t>
            </a:r>
          </a:p>
          <a:p>
            <a:pPr algn="just">
              <a:lnSpc>
                <a:spcPct val="150000"/>
              </a:lnSpc>
            </a:pPr>
            <a:r>
              <a:rPr lang="en-US" sz="2400" b="1" dirty="0">
                <a:solidFill>
                  <a:srgbClr val="00B050"/>
                </a:solidFill>
              </a:rPr>
              <a:t>Non-infectious disease: </a:t>
            </a:r>
            <a:r>
              <a:rPr lang="en-US" sz="2200" dirty="0"/>
              <a:t>A disease that is caused by an abiotic agent, that is, by an environmental factor, not by a pathogen. </a:t>
            </a:r>
          </a:p>
          <a:p>
            <a:pPr algn="just">
              <a:lnSpc>
                <a:spcPct val="150000"/>
              </a:lnSpc>
            </a:pPr>
            <a:r>
              <a:rPr lang="en-US" sz="2400" b="1" dirty="0">
                <a:solidFill>
                  <a:srgbClr val="00B050"/>
                </a:solidFill>
              </a:rPr>
              <a:t>Inoculum: </a:t>
            </a:r>
            <a:r>
              <a:rPr lang="en-US" sz="2200" dirty="0"/>
              <a:t>The pathogen or its parts that can cause infection. That portion of individual pathogens that are brought into contact with the host. </a:t>
            </a:r>
          </a:p>
          <a:p>
            <a:pPr algn="just">
              <a:lnSpc>
                <a:spcPct val="150000"/>
              </a:lnSpc>
            </a:pPr>
            <a:r>
              <a:rPr lang="en-US" sz="2400" b="1" dirty="0">
                <a:solidFill>
                  <a:srgbClr val="00B050"/>
                </a:solidFill>
              </a:rPr>
              <a:t>Inoculum potential: </a:t>
            </a:r>
            <a:r>
              <a:rPr lang="en-US" sz="2200" dirty="0"/>
              <a:t>Which consists of the number of </a:t>
            </a:r>
            <a:r>
              <a:rPr lang="en-US" sz="2200" dirty="0" err="1"/>
              <a:t>propagules</a:t>
            </a:r>
            <a:r>
              <a:rPr lang="en-US" sz="2200" dirty="0"/>
              <a:t> and their capacity to cause infection. </a:t>
            </a:r>
          </a:p>
          <a:p>
            <a:pPr algn="just">
              <a:lnSpc>
                <a:spcPct val="150000"/>
              </a:lnSpc>
            </a:pPr>
            <a:r>
              <a:rPr lang="en-US" sz="2400" b="1" dirty="0">
                <a:solidFill>
                  <a:srgbClr val="00B050"/>
                </a:solidFill>
              </a:rPr>
              <a:t>Inoculation: </a:t>
            </a:r>
            <a:r>
              <a:rPr lang="en-US" sz="2200" dirty="0"/>
              <a:t>The arrival or transfer of a pathogen onto a host. </a:t>
            </a:r>
          </a:p>
        </p:txBody>
      </p:sp>
    </p:spTree>
    <p:extLst>
      <p:ext uri="{BB962C8B-B14F-4D97-AF65-F5344CB8AC3E}">
        <p14:creationId xmlns:p14="http://schemas.microsoft.com/office/powerpoint/2010/main" val="2896102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0"/>
            <a:ext cx="8991600" cy="5632311"/>
          </a:xfrm>
          <a:prstGeom prst="rect">
            <a:avLst/>
          </a:prstGeom>
        </p:spPr>
        <p:txBody>
          <a:bodyPr wrap="square">
            <a:spAutoFit/>
          </a:bodyPr>
          <a:lstStyle/>
          <a:p>
            <a:pPr algn="just">
              <a:lnSpc>
                <a:spcPct val="150000"/>
              </a:lnSpc>
            </a:pPr>
            <a:r>
              <a:rPr lang="en-US" sz="2000" b="1" dirty="0"/>
              <a:t>Transmission: </a:t>
            </a:r>
            <a:r>
              <a:rPr lang="en-US" sz="2000" dirty="0"/>
              <a:t>The transfer or spread of a pathogen from one plant to another. </a:t>
            </a:r>
            <a:endParaRPr lang="en-US" sz="2000" b="1" dirty="0" smtClean="0"/>
          </a:p>
          <a:p>
            <a:pPr algn="just">
              <a:lnSpc>
                <a:spcPct val="150000"/>
              </a:lnSpc>
            </a:pPr>
            <a:r>
              <a:rPr lang="en-US" sz="2000" b="1" dirty="0" smtClean="0"/>
              <a:t>Isolation</a:t>
            </a:r>
            <a:r>
              <a:rPr lang="en-US" sz="2000" b="1" dirty="0"/>
              <a:t>: </a:t>
            </a:r>
            <a:r>
              <a:rPr lang="en-US" sz="2000" dirty="0"/>
              <a:t>The separation of a pathogen from its host and its culture on a nutrient medium. </a:t>
            </a:r>
          </a:p>
          <a:p>
            <a:pPr algn="just">
              <a:lnSpc>
                <a:spcPct val="150000"/>
              </a:lnSpc>
            </a:pPr>
            <a:r>
              <a:rPr lang="en-US" sz="2000" b="1" dirty="0"/>
              <a:t>Penetration: </a:t>
            </a:r>
            <a:r>
              <a:rPr lang="en-US" sz="2000" dirty="0"/>
              <a:t>The initial invasion of a host by a pathogen. </a:t>
            </a:r>
          </a:p>
          <a:p>
            <a:pPr algn="just">
              <a:lnSpc>
                <a:spcPct val="150000"/>
              </a:lnSpc>
            </a:pPr>
            <a:r>
              <a:rPr lang="en-US" sz="2000" b="1" dirty="0"/>
              <a:t>Primary infection: </a:t>
            </a:r>
            <a:r>
              <a:rPr lang="en-US" sz="2000" dirty="0"/>
              <a:t>The first infection of a plant by the overwintering or </a:t>
            </a:r>
            <a:r>
              <a:rPr lang="en-US" sz="2000" dirty="0" err="1"/>
              <a:t>oversummering</a:t>
            </a:r>
            <a:r>
              <a:rPr lang="en-US" sz="2000" dirty="0"/>
              <a:t> pathogen. </a:t>
            </a:r>
          </a:p>
          <a:p>
            <a:pPr algn="just">
              <a:lnSpc>
                <a:spcPct val="150000"/>
              </a:lnSpc>
            </a:pPr>
            <a:r>
              <a:rPr lang="en-US" sz="2000" b="1" dirty="0"/>
              <a:t>Primary inoculum: </a:t>
            </a:r>
            <a:r>
              <a:rPr lang="en-US" sz="2000" dirty="0"/>
              <a:t>The overwintering or </a:t>
            </a:r>
            <a:r>
              <a:rPr lang="en-US" sz="2000" dirty="0" err="1"/>
              <a:t>oversummering</a:t>
            </a:r>
            <a:r>
              <a:rPr lang="en-US" sz="2000" dirty="0"/>
              <a:t> pathogen, or its spores that cause primary infection. </a:t>
            </a:r>
          </a:p>
          <a:p>
            <a:pPr algn="just">
              <a:lnSpc>
                <a:spcPct val="150000"/>
              </a:lnSpc>
            </a:pPr>
            <a:r>
              <a:rPr lang="en-US" sz="2000" b="1" dirty="0"/>
              <a:t>Secondary infection: </a:t>
            </a:r>
            <a:r>
              <a:rPr lang="en-US" sz="2000" dirty="0"/>
              <a:t>Any infection caused by inoculum produced as a result of a primary or a subsequent infection. OR An infection caused by secondary inoculum. </a:t>
            </a:r>
          </a:p>
          <a:p>
            <a:pPr algn="just">
              <a:lnSpc>
                <a:spcPct val="150000"/>
              </a:lnSpc>
            </a:pPr>
            <a:r>
              <a:rPr lang="en-US" sz="2000" b="1" dirty="0"/>
              <a:t>Secondary inoculum: </a:t>
            </a:r>
            <a:r>
              <a:rPr lang="en-US" sz="2000" dirty="0"/>
              <a:t>Inoculum produced by infections that took place during the same growing season. </a:t>
            </a:r>
          </a:p>
        </p:txBody>
      </p:sp>
    </p:spTree>
    <p:extLst>
      <p:ext uri="{BB962C8B-B14F-4D97-AF65-F5344CB8AC3E}">
        <p14:creationId xmlns:p14="http://schemas.microsoft.com/office/powerpoint/2010/main" val="7552664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905</TotalTime>
  <Words>1951</Words>
  <Application>Microsoft Office PowerPoint</Application>
  <PresentationFormat>On-screen Show (4:3)</PresentationFormat>
  <Paragraphs>160</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kk</dc:creator>
  <cp:lastModifiedBy>kk</cp:lastModifiedBy>
  <cp:revision>143</cp:revision>
  <dcterms:created xsi:type="dcterms:W3CDTF">2023-09-06T03:55:03Z</dcterms:created>
  <dcterms:modified xsi:type="dcterms:W3CDTF">2024-04-18T05:29:27Z</dcterms:modified>
</cp:coreProperties>
</file>